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30"/>
  </p:notesMasterIdLst>
  <p:handoutMasterIdLst>
    <p:handoutMasterId r:id="rId31"/>
  </p:handoutMasterIdLst>
  <p:sldIdLst>
    <p:sldId id="256" r:id="rId2"/>
    <p:sldId id="335" r:id="rId3"/>
    <p:sldId id="343" r:id="rId4"/>
    <p:sldId id="307" r:id="rId5"/>
    <p:sldId id="304" r:id="rId6"/>
    <p:sldId id="303" r:id="rId7"/>
    <p:sldId id="344" r:id="rId8"/>
    <p:sldId id="329" r:id="rId9"/>
    <p:sldId id="313" r:id="rId10"/>
    <p:sldId id="331" r:id="rId11"/>
    <p:sldId id="315" r:id="rId12"/>
    <p:sldId id="323" r:id="rId13"/>
    <p:sldId id="349" r:id="rId14"/>
    <p:sldId id="314" r:id="rId15"/>
    <p:sldId id="330" r:id="rId16"/>
    <p:sldId id="340" r:id="rId17"/>
    <p:sldId id="345" r:id="rId18"/>
    <p:sldId id="333" r:id="rId19"/>
    <p:sldId id="326" r:id="rId20"/>
    <p:sldId id="342" r:id="rId21"/>
    <p:sldId id="347" r:id="rId22"/>
    <p:sldId id="324" r:id="rId23"/>
    <p:sldId id="325" r:id="rId24"/>
    <p:sldId id="348" r:id="rId25"/>
    <p:sldId id="336" r:id="rId26"/>
    <p:sldId id="341" r:id="rId27"/>
    <p:sldId id="350" r:id="rId28"/>
    <p:sldId id="287" r:id="rId29"/>
  </p:sldIdLst>
  <p:sldSz cx="9144000" cy="6858000" type="screen4x3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xK0D95zd1RVakk+jkIo6xA==" hashData="S38J6z94A25KfmgnqbVon9zPQp8="/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0099FF"/>
    <a:srgbClr val="FFD03B"/>
    <a:srgbClr val="FF66FF"/>
    <a:srgbClr val="CC00CC"/>
    <a:srgbClr val="FFCC00"/>
    <a:srgbClr val="FFFFFF"/>
    <a:srgbClr val="FFCC66"/>
    <a:srgbClr val="FFFF66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34" autoAdjust="0"/>
  </p:normalViewPr>
  <p:slideViewPr>
    <p:cSldViewPr>
      <p:cViewPr>
        <p:scale>
          <a:sx n="90" d="100"/>
          <a:sy n="90" d="100"/>
        </p:scale>
        <p:origin x="-1258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8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5F5B-CAD4-4CB3-95E3-04FE19EBF2DC}" type="datetimeFigureOut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26B5C-D221-4233-BDD9-CD21950933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42871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50505-098B-486E-BEA8-2A7AB7EAE7A8}" type="datetimeFigureOut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D0DE4-F882-4CF8-B638-8328DAEA8E3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98110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4602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7075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870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870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1331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870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870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870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D0DE4-F882-4CF8-B638-8328DAEA8E30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870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1A26-0396-42E9-A43D-8160105F1D18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DE9B-5CF9-459B-A651-D7C7954DA537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83D3-C832-4E23-8AD0-EE03F0608401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5B58-7AC0-4EA7-BC4B-264D7C0BD438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1806-653D-4F72-A853-459180758E81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742-38AA-4B85-A66D-2BABFCE96D05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1E255-4693-460D-BFC2-AA7EFF8845C1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B26B-A284-4C2C-B98D-6F4D0EBC83CC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19FF-161F-4DC1-AB63-ED17A2F060BA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F9361-DC38-4095-9C62-693B8C38BAD7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1E50-B55C-439F-94C6-909F30FEA9E8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C9B2F02-6E03-4540-B03C-E67E2E30C47A}" type="datetime1">
              <a:rPr lang="zh-TW" altLang="en-US" smtClean="0"/>
              <a:t>2025/2/28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EE99302-F874-4D9F-8C66-3F9B5040E6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bg2">
                <a:tint val="80000"/>
                <a:satMod val="250000"/>
              </a:schemeClr>
            </a:gs>
            <a:gs pos="76000">
              <a:schemeClr val="bg2">
                <a:tint val="90000"/>
                <a:shade val="90000"/>
                <a:satMod val="200000"/>
              </a:schemeClr>
            </a:gs>
            <a:gs pos="92000">
              <a:schemeClr val="bg2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7D499A5E-CD45-4EBE-A44C-513E36A24781}"/>
              </a:ext>
            </a:extLst>
          </p:cNvPr>
          <p:cNvSpPr txBox="1"/>
          <p:nvPr/>
        </p:nvSpPr>
        <p:spPr>
          <a:xfrm>
            <a:off x="683568" y="288434"/>
            <a:ext cx="7780312" cy="3860646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574617"/>
            <a:ext cx="3960440" cy="1414224"/>
          </a:xfrm>
        </p:spPr>
        <p:txBody>
          <a:bodyPr anchor="ctr">
            <a:noAutofit/>
          </a:bodyPr>
          <a:lstStyle/>
          <a:p>
            <a:pPr algn="ctr"/>
            <a:r>
              <a:rPr lang="zh-TW" altLang="en-US" sz="8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娛樂稅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b="1" smtClean="0"/>
              <a:t>1</a:t>
            </a:fld>
            <a:endParaRPr lang="zh-TW" altLang="en-US" b="1" dirty="0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611560" y="2132856"/>
            <a:ext cx="4320480" cy="129614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8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臨時公演</a:t>
            </a:r>
          </a:p>
        </p:txBody>
      </p:sp>
      <p:sp>
        <p:nvSpPr>
          <p:cNvPr id="6" name="矩形 5"/>
          <p:cNvSpPr/>
          <p:nvPr/>
        </p:nvSpPr>
        <p:spPr>
          <a:xfrm>
            <a:off x="1187624" y="4676943"/>
            <a:ext cx="676875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報告人</a:t>
            </a:r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：金門縣稅務局 吳信宏</a:t>
            </a:r>
            <a:endParaRPr lang="en-US" altLang="zh-TW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標楷體" pitchFamily="65" charset="-120"/>
              <a:ea typeface="標楷體" pitchFamily="65" charset="-120"/>
              <a:cs typeface="Ebrima" pitchFamily="2" charset="0"/>
            </a:endParaRPr>
          </a:p>
          <a:p>
            <a:r>
              <a:rPr lang="zh-TW" alt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日  期：</a:t>
            </a:r>
            <a:r>
              <a:rPr lang="en-US" altLang="zh-TW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114</a:t>
            </a:r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年</a:t>
            </a:r>
            <a:r>
              <a:rPr lang="en-US" altLang="zh-TW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2</a:t>
            </a:r>
            <a:r>
              <a:rPr lang="zh-TW" alt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月</a:t>
            </a:r>
            <a:r>
              <a:rPr lang="en-US" altLang="zh-TW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28</a:t>
            </a:r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Ebrima" pitchFamily="2" charset="0"/>
              </a:rPr>
              <a:t>日</a:t>
            </a:r>
            <a:endParaRPr lang="zh-TW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 descr="C:\Users\User\Desktop\蛇麼都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643" y="548680"/>
            <a:ext cx="355378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35312"/>
            <a:ext cx="3816424" cy="515540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"/>
          <a:stretch/>
        </p:blipFill>
        <p:spPr bwMode="auto">
          <a:xfrm>
            <a:off x="4144340" y="1535312"/>
            <a:ext cx="4172076" cy="515540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6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演出前</a:t>
            </a:r>
          </a:p>
        </p:txBody>
      </p:sp>
      <p:cxnSp>
        <p:nvCxnSpPr>
          <p:cNvPr id="12" name="直線接點 11"/>
          <p:cNvCxnSpPr/>
          <p:nvPr/>
        </p:nvCxnSpPr>
        <p:spPr>
          <a:xfrm>
            <a:off x="899592" y="1988840"/>
            <a:ext cx="36004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4320000" y="1728000"/>
            <a:ext cx="43204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="" xmlns:a16="http://schemas.microsoft.com/office/drawing/2014/main" id="{73159BF6-D806-4828-B883-84E22DDFF07E}"/>
              </a:ext>
            </a:extLst>
          </p:cNvPr>
          <p:cNvSpPr/>
          <p:nvPr/>
        </p:nvSpPr>
        <p:spPr>
          <a:xfrm>
            <a:off x="827584" y="2060848"/>
            <a:ext cx="3492416" cy="864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="" xmlns:a16="http://schemas.microsoft.com/office/drawing/2014/main" id="{7190AB73-C9F5-4AE3-A871-03DFB605EFDA}"/>
              </a:ext>
            </a:extLst>
          </p:cNvPr>
          <p:cNvSpPr/>
          <p:nvPr/>
        </p:nvSpPr>
        <p:spPr>
          <a:xfrm>
            <a:off x="827584" y="2852936"/>
            <a:ext cx="3492416" cy="864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="" xmlns:a16="http://schemas.microsoft.com/office/drawing/2014/main" id="{36C999DC-1962-4BA4-B42E-20049EB0478F}"/>
              </a:ext>
            </a:extLst>
          </p:cNvPr>
          <p:cNvSpPr/>
          <p:nvPr/>
        </p:nvSpPr>
        <p:spPr>
          <a:xfrm>
            <a:off x="791552" y="5004000"/>
            <a:ext cx="3492416" cy="7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="" xmlns:a16="http://schemas.microsoft.com/office/drawing/2014/main" id="{57A4A237-C140-4DCD-AD87-6C3F657E2848}"/>
              </a:ext>
            </a:extLst>
          </p:cNvPr>
          <p:cNvSpPr/>
          <p:nvPr/>
        </p:nvSpPr>
        <p:spPr>
          <a:xfrm>
            <a:off x="4283968" y="2060852"/>
            <a:ext cx="3960440" cy="12241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7">
            <a:extLst>
              <a:ext uri="{FF2B5EF4-FFF2-40B4-BE49-F238E27FC236}">
                <a16:creationId xmlns="" xmlns:a16="http://schemas.microsoft.com/office/drawing/2014/main" id="{4EBB93A7-24A8-4067-AB1D-0F033D133468}"/>
              </a:ext>
            </a:extLst>
          </p:cNvPr>
          <p:cNvSpPr/>
          <p:nvPr/>
        </p:nvSpPr>
        <p:spPr>
          <a:xfrm>
            <a:off x="5004048" y="3158768"/>
            <a:ext cx="1226330" cy="414248"/>
          </a:xfrm>
          <a:prstGeom prst="roundRect">
            <a:avLst/>
          </a:prstGeom>
          <a:solidFill>
            <a:srgbClr val="FFD03B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書面保證</a:t>
            </a:r>
          </a:p>
        </p:txBody>
      </p:sp>
      <p:sp>
        <p:nvSpPr>
          <p:cNvPr id="20" name="矩形: 圓角 17">
            <a:extLst>
              <a:ext uri="{FF2B5EF4-FFF2-40B4-BE49-F238E27FC236}">
                <a16:creationId xmlns="" xmlns:a16="http://schemas.microsoft.com/office/drawing/2014/main" id="{4EBB93A7-24A8-4067-AB1D-0F033D133468}"/>
              </a:ext>
            </a:extLst>
          </p:cNvPr>
          <p:cNvSpPr/>
          <p:nvPr/>
        </p:nvSpPr>
        <p:spPr>
          <a:xfrm>
            <a:off x="2177200" y="2798728"/>
            <a:ext cx="1170664" cy="486256"/>
          </a:xfrm>
          <a:prstGeom prst="roundRect">
            <a:avLst/>
          </a:prstGeom>
          <a:solidFill>
            <a:srgbClr val="FFD03B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演出資訊</a:t>
            </a:r>
            <a:endParaRPr lang="zh-TW" altLang="en-US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矩形: 圓角 17">
            <a:extLst>
              <a:ext uri="{FF2B5EF4-FFF2-40B4-BE49-F238E27FC236}">
                <a16:creationId xmlns="" xmlns:a16="http://schemas.microsoft.com/office/drawing/2014/main" id="{4EBB93A7-24A8-4067-AB1D-0F033D133468}"/>
              </a:ext>
            </a:extLst>
          </p:cNvPr>
          <p:cNvSpPr/>
          <p:nvPr/>
        </p:nvSpPr>
        <p:spPr>
          <a:xfrm>
            <a:off x="1187624" y="3645024"/>
            <a:ext cx="3564424" cy="432048"/>
          </a:xfrm>
          <a:prstGeom prst="roundRect">
            <a:avLst/>
          </a:prstGeom>
          <a:solidFill>
            <a:srgbClr val="FFD03B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減免事由：應檢附相關證明文件</a:t>
            </a:r>
            <a:endParaRPr lang="zh-TW" altLang="en-US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矩形: 圓角 17">
            <a:extLst>
              <a:ext uri="{FF2B5EF4-FFF2-40B4-BE49-F238E27FC236}">
                <a16:creationId xmlns="" xmlns:a16="http://schemas.microsoft.com/office/drawing/2014/main" id="{4EBB93A7-24A8-4067-AB1D-0F033D133468}"/>
              </a:ext>
            </a:extLst>
          </p:cNvPr>
          <p:cNvSpPr/>
          <p:nvPr/>
        </p:nvSpPr>
        <p:spPr>
          <a:xfrm>
            <a:off x="1835696" y="5373216"/>
            <a:ext cx="4824536" cy="504056"/>
          </a:xfrm>
          <a:prstGeom prst="roundRect">
            <a:avLst/>
          </a:prstGeom>
          <a:solidFill>
            <a:srgbClr val="FFD03B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票券驗印</a:t>
            </a:r>
            <a:r>
              <a:rPr lang="zh-TW" altLang="en-US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非採用</a:t>
            </a:r>
            <a:r>
              <a:rPr lang="zh-TW" altLang="en-US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電腦</a:t>
            </a:r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售票之</a:t>
            </a:r>
            <a:r>
              <a:rPr lang="zh-TW" altLang="en-US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娛樂</a:t>
            </a:r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票券須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驗印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827584" y="5805264"/>
            <a:ext cx="7344816" cy="792088"/>
          </a:xfrm>
          <a:prstGeom prst="roundRect">
            <a:avLst/>
          </a:prstGeom>
          <a:solidFill>
            <a:srgbClr val="FFD03B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使用未驗印票券：除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追繳娛樂稅</a:t>
            </a:r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外，要按應納稅額處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倍罰鍰</a:t>
            </a:r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，並</a:t>
            </a:r>
            <a:endParaRPr lang="en-US" altLang="zh-TW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               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得停止其營業</a:t>
            </a:r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0202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4" grpId="0" animBg="1"/>
      <p:bldP spid="14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88" y="2364703"/>
            <a:ext cx="7524328" cy="411479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876256" y="352249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存根聯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7812360" y="301843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入場聯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="" xmlns:a16="http://schemas.microsoft.com/office/drawing/2014/main" id="{3E6E1D81-7BA7-4660-80C2-2796F7CE0582}"/>
              </a:ext>
            </a:extLst>
          </p:cNvPr>
          <p:cNvSpPr/>
          <p:nvPr/>
        </p:nvSpPr>
        <p:spPr>
          <a:xfrm>
            <a:off x="6876256" y="2708920"/>
            <a:ext cx="1728192" cy="13681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4">
            <a:extLst>
              <a:ext uri="{FF2B5EF4-FFF2-40B4-BE49-F238E27FC236}">
                <a16:creationId xmlns="" xmlns:a16="http://schemas.microsoft.com/office/drawing/2014/main" id="{24C70C76-AF46-4477-B347-D22C4E0AA544}"/>
              </a:ext>
            </a:extLst>
          </p:cNvPr>
          <p:cNvSpPr/>
          <p:nvPr/>
        </p:nvSpPr>
        <p:spPr>
          <a:xfrm>
            <a:off x="792088" y="1340768"/>
            <a:ext cx="7740352" cy="936104"/>
          </a:xfrm>
          <a:prstGeom prst="roundRect">
            <a:avLst/>
          </a:prstGeom>
          <a:solidFill>
            <a:srgbClr val="00B05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申請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娛樂票券印製並</a:t>
            </a:r>
            <a:r>
              <a:rPr lang="zh-TW" altLang="en-US" sz="28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套印單照專用章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印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妥票券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送稽徵機關</a:t>
            </a:r>
            <a:r>
              <a:rPr lang="zh-TW" altLang="en-US" sz="28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核驗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後使用。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E9C652D8-5290-448D-842E-0D9B02B7A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412776"/>
            <a:ext cx="88810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驗印</a:t>
            </a:r>
            <a:r>
              <a:rPr lang="en-US" altLang="zh-TW" sz="4400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(1)</a:t>
            </a:r>
            <a:endParaRPr lang="zh-TW" altLang="en-US" sz="4400" b="1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矩形: 圓角 17">
            <a:extLst>
              <a:ext uri="{FF2B5EF4-FFF2-40B4-BE49-F238E27FC236}">
                <a16:creationId xmlns="" xmlns:a16="http://schemas.microsoft.com/office/drawing/2014/main" id="{4EBB93A7-24A8-4067-AB1D-0F033D133468}"/>
              </a:ext>
            </a:extLst>
          </p:cNvPr>
          <p:cNvSpPr/>
          <p:nvPr/>
        </p:nvSpPr>
        <p:spPr>
          <a:xfrm>
            <a:off x="2915816" y="2348880"/>
            <a:ext cx="2880320" cy="486256"/>
          </a:xfrm>
          <a:prstGeom prst="roundRect">
            <a:avLst/>
          </a:prstGeom>
          <a:solidFill>
            <a:srgbClr val="FFD03B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適用於銷售大量票券案件</a:t>
            </a:r>
            <a:endParaRPr lang="zh-TW" altLang="en-US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581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12</a:t>
            </a:fld>
            <a:endParaRPr lang="zh-TW" altLang="en-US" dirty="0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322" y="2420888"/>
            <a:ext cx="8269356" cy="371475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1" t="32744" r="28484" b="35079"/>
          <a:stretch/>
        </p:blipFill>
        <p:spPr>
          <a:xfrm>
            <a:off x="5436096" y="4606556"/>
            <a:ext cx="1406106" cy="1414732"/>
          </a:xfrm>
          <a:prstGeom prst="rect">
            <a:avLst/>
          </a:prstGeom>
        </p:spPr>
      </p:pic>
      <p:sp>
        <p:nvSpPr>
          <p:cNvPr id="10" name="矩形: 圓角 14">
            <a:extLst>
              <a:ext uri="{FF2B5EF4-FFF2-40B4-BE49-F238E27FC236}">
                <a16:creationId xmlns="" xmlns:a16="http://schemas.microsoft.com/office/drawing/2014/main" id="{24C70C76-AF46-4477-B347-D22C4E0AA544}"/>
              </a:ext>
            </a:extLst>
          </p:cNvPr>
          <p:cNvSpPr/>
          <p:nvPr/>
        </p:nvSpPr>
        <p:spPr>
          <a:xfrm>
            <a:off x="792088" y="1340768"/>
            <a:ext cx="7740352" cy="936104"/>
          </a:xfrm>
          <a:prstGeom prst="roundRect">
            <a:avLst/>
          </a:prstGeom>
          <a:solidFill>
            <a:srgbClr val="00B05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未申請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套印單照專用章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，應於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票券印妥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後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向稽徵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機關申請</a:t>
            </a:r>
            <a:r>
              <a:rPr lang="zh-TW" altLang="en-US" sz="28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人工驗</a:t>
            </a:r>
            <a:r>
              <a:rPr lang="zh-TW" altLang="en-US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印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1" t="32744" r="28484" b="35079"/>
          <a:stretch/>
        </p:blipFill>
        <p:spPr>
          <a:xfrm>
            <a:off x="827584" y="1268760"/>
            <a:ext cx="1016815" cy="1023053"/>
          </a:xfrm>
          <a:prstGeom prst="rect">
            <a:avLst/>
          </a:prstGeom>
        </p:spPr>
      </p:pic>
      <p:sp>
        <p:nvSpPr>
          <p:cNvPr id="13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驗印</a:t>
            </a:r>
            <a:r>
              <a:rPr lang="en-US" altLang="zh-TW" sz="4400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(2)</a:t>
            </a:r>
            <a:endParaRPr lang="zh-TW" altLang="en-US" sz="4400" b="1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矩形: 圓角 17">
            <a:extLst>
              <a:ext uri="{FF2B5EF4-FFF2-40B4-BE49-F238E27FC236}">
                <a16:creationId xmlns="" xmlns:a16="http://schemas.microsoft.com/office/drawing/2014/main" id="{4EBB93A7-24A8-4067-AB1D-0F033D133468}"/>
              </a:ext>
            </a:extLst>
          </p:cNvPr>
          <p:cNvSpPr/>
          <p:nvPr/>
        </p:nvSpPr>
        <p:spPr>
          <a:xfrm>
            <a:off x="2915816" y="2348880"/>
            <a:ext cx="2880320" cy="486256"/>
          </a:xfrm>
          <a:prstGeom prst="roundRect">
            <a:avLst/>
          </a:prstGeom>
          <a:solidFill>
            <a:srgbClr val="FFD03B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適用</a:t>
            </a:r>
            <a:r>
              <a:rPr lang="zh-TW" altLang="en-US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於銷售少量</a:t>
            </a:r>
            <a:r>
              <a:rPr lang="zh-TW" altLang="en-US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票券案件</a:t>
            </a:r>
            <a:endParaRPr lang="zh-TW" altLang="en-US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244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答案D">
            <a:extLst>
              <a:ext uri="{FF2B5EF4-FFF2-40B4-BE49-F238E27FC236}">
                <a16:creationId xmlns="" xmlns:a16="http://schemas.microsoft.com/office/drawing/2014/main" id="{9B564494-9467-4C5A-9E4C-0CD1E28D841B}"/>
              </a:ext>
            </a:extLst>
          </p:cNvPr>
          <p:cNvGrpSpPr/>
          <p:nvPr/>
        </p:nvGrpSpPr>
        <p:grpSpPr>
          <a:xfrm>
            <a:off x="4860032" y="5013176"/>
            <a:ext cx="3619200" cy="1168258"/>
            <a:chOff x="1232358" y="4142686"/>
            <a:chExt cx="4377036" cy="1168258"/>
          </a:xfrm>
          <a:solidFill>
            <a:srgbClr val="92D050"/>
          </a:solidFill>
        </p:grpSpPr>
        <p:sp>
          <p:nvSpPr>
            <p:cNvPr id="27" name="答案方框D陰影">
              <a:extLst>
                <a:ext uri="{FF2B5EF4-FFF2-40B4-BE49-F238E27FC236}">
                  <a16:creationId xmlns="" xmlns:a16="http://schemas.microsoft.com/office/drawing/2014/main" id="{5E29FD17-9C67-4278-B37C-9CF0C92A1A77}"/>
                </a:ext>
              </a:extLst>
            </p:cNvPr>
            <p:cNvSpPr/>
            <p:nvPr/>
          </p:nvSpPr>
          <p:spPr>
            <a:xfrm>
              <a:off x="1424365" y="4205147"/>
              <a:ext cx="418502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8" name="答案方框D">
              <a:extLst>
                <a:ext uri="{FF2B5EF4-FFF2-40B4-BE49-F238E27FC236}">
                  <a16:creationId xmlns="" xmlns:a16="http://schemas.microsoft.com/office/drawing/2014/main" id="{DACBB97E-FF84-4B47-9914-3F69004A9DCF}"/>
                </a:ext>
              </a:extLst>
            </p:cNvPr>
            <p:cNvSpPr/>
            <p:nvPr/>
          </p:nvSpPr>
          <p:spPr>
            <a:xfrm>
              <a:off x="1232358" y="4142686"/>
              <a:ext cx="4282420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D.10</a:t>
              </a:r>
              <a:r>
                <a:rPr lang="zh-TW" altLang="en-US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倍以上罰鍰</a:t>
              </a:r>
              <a:endParaRPr lang="zh-TW" altLang="en-US" sz="3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3" name="答案C">
            <a:extLst>
              <a:ext uri="{FF2B5EF4-FFF2-40B4-BE49-F238E27FC236}">
                <a16:creationId xmlns="" xmlns:a16="http://schemas.microsoft.com/office/drawing/2014/main" id="{BA5395B6-6149-4C22-BFD0-18EC18C977A2}"/>
              </a:ext>
            </a:extLst>
          </p:cNvPr>
          <p:cNvGrpSpPr/>
          <p:nvPr/>
        </p:nvGrpSpPr>
        <p:grpSpPr>
          <a:xfrm>
            <a:off x="1043608" y="5013176"/>
            <a:ext cx="3541440" cy="1168258"/>
            <a:chOff x="1341221" y="4142686"/>
            <a:chExt cx="4512503" cy="1168258"/>
          </a:xfrm>
          <a:solidFill>
            <a:srgbClr val="92D050"/>
          </a:solidFill>
        </p:grpSpPr>
        <p:sp>
          <p:nvSpPr>
            <p:cNvPr id="24" name="答案方框C陰影">
              <a:extLst>
                <a:ext uri="{FF2B5EF4-FFF2-40B4-BE49-F238E27FC236}">
                  <a16:creationId xmlns="" xmlns:a16="http://schemas.microsoft.com/office/drawing/2014/main" id="{4310C051-01E5-44BF-BBE9-281568A42190}"/>
                </a:ext>
              </a:extLst>
            </p:cNvPr>
            <p:cNvSpPr/>
            <p:nvPr/>
          </p:nvSpPr>
          <p:spPr>
            <a:xfrm>
              <a:off x="1437235" y="4205147"/>
              <a:ext cx="441648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TW" altLang="en-US" dirty="0"/>
            </a:p>
          </p:txBody>
        </p:sp>
        <p:sp>
          <p:nvSpPr>
            <p:cNvPr id="25" name="答案方框C">
              <a:extLst>
                <a:ext uri="{FF2B5EF4-FFF2-40B4-BE49-F238E27FC236}">
                  <a16:creationId xmlns="" xmlns:a16="http://schemas.microsoft.com/office/drawing/2014/main" id="{BCB13579-B0C8-4187-8F89-542DC92D1C84}"/>
                </a:ext>
              </a:extLst>
            </p:cNvPr>
            <p:cNvSpPr/>
            <p:nvPr/>
          </p:nvSpPr>
          <p:spPr>
            <a:xfrm>
              <a:off x="1341221" y="4142686"/>
              <a:ext cx="4416491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C.</a:t>
              </a:r>
              <a:r>
                <a:rPr lang="zh-TW" altLang="en-US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 </a:t>
              </a:r>
              <a:r>
                <a:rPr lang="en-US" altLang="zh-TW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5〜10</a:t>
              </a:r>
              <a:r>
                <a:rPr lang="zh-TW" altLang="en-US" sz="30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倍</a:t>
              </a:r>
              <a:r>
                <a:rPr lang="zh-TW" altLang="en-US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罰鍰</a:t>
              </a:r>
              <a:endParaRPr lang="zh-TW" altLang="en-US" sz="3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4" name="答案B">
            <a:extLst>
              <a:ext uri="{FF2B5EF4-FFF2-40B4-BE49-F238E27FC236}">
                <a16:creationId xmlns="" xmlns:a16="http://schemas.microsoft.com/office/drawing/2014/main" id="{79A9970E-D7EB-4111-9488-AEF263B943EA}"/>
              </a:ext>
            </a:extLst>
          </p:cNvPr>
          <p:cNvGrpSpPr/>
          <p:nvPr/>
        </p:nvGrpSpPr>
        <p:grpSpPr>
          <a:xfrm>
            <a:off x="4860032" y="3645024"/>
            <a:ext cx="3555362" cy="1175417"/>
            <a:chOff x="1273632" y="4135527"/>
            <a:chExt cx="4494029" cy="1175417"/>
          </a:xfrm>
          <a:solidFill>
            <a:srgbClr val="92D050"/>
          </a:solidFill>
        </p:grpSpPr>
        <p:sp>
          <p:nvSpPr>
            <p:cNvPr id="15" name="答案方框B陰影">
              <a:extLst>
                <a:ext uri="{FF2B5EF4-FFF2-40B4-BE49-F238E27FC236}">
                  <a16:creationId xmlns="" xmlns:a16="http://schemas.microsoft.com/office/drawing/2014/main" id="{32FB42FE-01B8-47D5-B0DF-B25A11EED073}"/>
                </a:ext>
              </a:extLst>
            </p:cNvPr>
            <p:cNvSpPr/>
            <p:nvPr/>
          </p:nvSpPr>
          <p:spPr>
            <a:xfrm>
              <a:off x="1443403" y="4205147"/>
              <a:ext cx="4324258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答案方框B">
              <a:extLst>
                <a:ext uri="{FF2B5EF4-FFF2-40B4-BE49-F238E27FC236}">
                  <a16:creationId xmlns="" xmlns:a16="http://schemas.microsoft.com/office/drawing/2014/main" id="{6214DE20-EED5-4D5D-BAD2-B9F83B820AC0}"/>
                </a:ext>
              </a:extLst>
            </p:cNvPr>
            <p:cNvSpPr/>
            <p:nvPr/>
          </p:nvSpPr>
          <p:spPr>
            <a:xfrm>
              <a:off x="1273632" y="4135527"/>
              <a:ext cx="4416492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B.</a:t>
              </a:r>
              <a:r>
                <a:rPr lang="zh-TW" altLang="en-US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 </a:t>
              </a:r>
              <a:r>
                <a:rPr lang="en-US" altLang="zh-TW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5</a:t>
              </a:r>
              <a:r>
                <a:rPr lang="zh-TW" altLang="en-US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倍以下罰鍰</a:t>
              </a:r>
              <a:endParaRPr lang="zh-TW" altLang="en-US" sz="3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答案A">
            <a:extLst>
              <a:ext uri="{FF2B5EF4-FFF2-40B4-BE49-F238E27FC236}">
                <a16:creationId xmlns="" xmlns:a16="http://schemas.microsoft.com/office/drawing/2014/main" id="{D038E48A-D1A6-4517-A681-FDBDF855DCB1}"/>
              </a:ext>
            </a:extLst>
          </p:cNvPr>
          <p:cNvGrpSpPr/>
          <p:nvPr/>
        </p:nvGrpSpPr>
        <p:grpSpPr>
          <a:xfrm>
            <a:off x="1043608" y="3645024"/>
            <a:ext cx="3541439" cy="1171031"/>
            <a:chOff x="1341222" y="4139913"/>
            <a:chExt cx="4416492" cy="1171031"/>
          </a:xfrm>
        </p:grpSpPr>
        <p:sp>
          <p:nvSpPr>
            <p:cNvPr id="9" name="答案方框A陰影">
              <a:extLst>
                <a:ext uri="{FF2B5EF4-FFF2-40B4-BE49-F238E27FC236}">
                  <a16:creationId xmlns="" xmlns:a16="http://schemas.microsoft.com/office/drawing/2014/main" id="{A20A5390-F80C-42EA-9241-68D54532AD02}"/>
                </a:ext>
              </a:extLst>
            </p:cNvPr>
            <p:cNvSpPr/>
            <p:nvPr/>
          </p:nvSpPr>
          <p:spPr>
            <a:xfrm>
              <a:off x="1437235" y="4205147"/>
              <a:ext cx="432047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" name="答案方框A">
              <a:extLst>
                <a:ext uri="{FF2B5EF4-FFF2-40B4-BE49-F238E27FC236}">
                  <a16:creationId xmlns="" xmlns:a16="http://schemas.microsoft.com/office/drawing/2014/main" id="{63E70F28-A5F2-44B0-BF40-BFC5432FEB11}"/>
                </a:ext>
              </a:extLst>
            </p:cNvPr>
            <p:cNvSpPr/>
            <p:nvPr/>
          </p:nvSpPr>
          <p:spPr>
            <a:xfrm>
              <a:off x="1341222" y="4139913"/>
              <a:ext cx="4320483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A.</a:t>
              </a:r>
              <a:r>
                <a:rPr lang="zh-TW" altLang="en-US" sz="30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無須另處罰鍰</a:t>
              </a:r>
              <a:endParaRPr lang="zh-TW" altLang="en-US" sz="30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問題">
            <a:extLst>
              <a:ext uri="{FF2B5EF4-FFF2-40B4-BE49-F238E27FC236}">
                <a16:creationId xmlns="" xmlns:a16="http://schemas.microsoft.com/office/drawing/2014/main" id="{4AB234D9-57C6-4200-8DCD-32993BBF652C}"/>
              </a:ext>
            </a:extLst>
          </p:cNvPr>
          <p:cNvGrpSpPr/>
          <p:nvPr/>
        </p:nvGrpSpPr>
        <p:grpSpPr>
          <a:xfrm>
            <a:off x="755576" y="691118"/>
            <a:ext cx="7598476" cy="2387009"/>
            <a:chOff x="859465" y="1041991"/>
            <a:chExt cx="10473070" cy="2387009"/>
          </a:xfrm>
        </p:grpSpPr>
        <p:sp>
          <p:nvSpPr>
            <p:cNvPr id="5" name="問題框">
              <a:extLst>
                <a:ext uri="{FF2B5EF4-FFF2-40B4-BE49-F238E27FC236}">
                  <a16:creationId xmlns="" xmlns:a16="http://schemas.microsoft.com/office/drawing/2014/main" id="{A4413440-8BE6-4BA0-B8CA-2BA4B1D71E35}"/>
                </a:ext>
              </a:extLst>
            </p:cNvPr>
            <p:cNvSpPr/>
            <p:nvPr/>
          </p:nvSpPr>
          <p:spPr>
            <a:xfrm>
              <a:off x="859465" y="1041991"/>
              <a:ext cx="10473070" cy="2387009"/>
            </a:xfrm>
            <a:prstGeom prst="roundRect">
              <a:avLst/>
            </a:prstGeom>
            <a:solidFill>
              <a:srgbClr val="00B050"/>
            </a:solidFill>
            <a:ln w="7620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問題文字">
              <a:extLst>
                <a:ext uri="{FF2B5EF4-FFF2-40B4-BE49-F238E27FC236}">
                  <a16:creationId xmlns="" xmlns:a16="http://schemas.microsoft.com/office/drawing/2014/main" id="{B5C4E212-6EA8-4608-886A-4B00D039B4F6}"/>
                </a:ext>
              </a:extLst>
            </p:cNvPr>
            <p:cNvSpPr txBox="1"/>
            <p:nvPr/>
          </p:nvSpPr>
          <p:spPr>
            <a:xfrm>
              <a:off x="1151399" y="1043569"/>
              <a:ext cx="9893795" cy="23083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請問</a:t>
              </a:r>
              <a:r>
                <a:rPr lang="zh-TW" altLang="en-US" sz="36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：</a:t>
              </a:r>
              <a:endParaRPr lang="en-US" altLang="zh-TW" sz="3600" b="1" dirty="0">
                <a:solidFill>
                  <a:schemeClr val="bg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36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使用未經驗印的娛樂票</a:t>
              </a:r>
              <a:r>
                <a:rPr lang="zh-TW" altLang="en-US" sz="36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券，除應追繳</a:t>
              </a:r>
              <a:r>
                <a:rPr lang="zh-TW" altLang="en-US" sz="36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娛樂稅外</a:t>
              </a:r>
              <a:r>
                <a:rPr lang="zh-TW" altLang="en-US" sz="36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，還要</a:t>
              </a:r>
              <a:r>
                <a:rPr lang="zh-TW" altLang="en-US" sz="36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按應納稅額</a:t>
              </a:r>
              <a:r>
                <a:rPr lang="zh-TW" altLang="en-US" sz="36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處幾倍罰鍰？</a:t>
              </a:r>
              <a:endParaRPr lang="zh-TW" altLang="en-US" sz="3600" b="1" dirty="0">
                <a:solidFill>
                  <a:schemeClr val="bg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32" name="正確答案">
            <a:extLst>
              <a:ext uri="{FF2B5EF4-FFF2-40B4-BE49-F238E27FC236}">
                <a16:creationId xmlns="" xmlns:a16="http://schemas.microsoft.com/office/drawing/2014/main" id="{9B19E6A0-D525-494D-8414-D32F89F50709}"/>
              </a:ext>
            </a:extLst>
          </p:cNvPr>
          <p:cNvSpPr/>
          <p:nvPr/>
        </p:nvSpPr>
        <p:spPr>
          <a:xfrm>
            <a:off x="1115616" y="5373216"/>
            <a:ext cx="504058" cy="479374"/>
          </a:xfrm>
          <a:prstGeom prst="donut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2"/>
              </a:solidFill>
            </a:endParaRPr>
          </a:p>
        </p:txBody>
      </p:sp>
      <p:sp>
        <p:nvSpPr>
          <p:cNvPr id="33" name="錯誤答案01">
            <a:extLst>
              <a:ext uri="{FF2B5EF4-FFF2-40B4-BE49-F238E27FC236}">
                <a16:creationId xmlns="" xmlns:a16="http://schemas.microsoft.com/office/drawing/2014/main" id="{CF012C6A-5D41-4FFB-96E0-3B0C45E5B68C}"/>
              </a:ext>
            </a:extLst>
          </p:cNvPr>
          <p:cNvSpPr/>
          <p:nvPr/>
        </p:nvSpPr>
        <p:spPr>
          <a:xfrm rot="16200000">
            <a:off x="4808162" y="3912919"/>
            <a:ext cx="695397" cy="591657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錯誤答案02">
            <a:extLst>
              <a:ext uri="{FF2B5EF4-FFF2-40B4-BE49-F238E27FC236}">
                <a16:creationId xmlns="" xmlns:a16="http://schemas.microsoft.com/office/drawing/2014/main" id="{DB186249-51CD-4749-BD56-A4A3A426CB69}"/>
              </a:ext>
            </a:extLst>
          </p:cNvPr>
          <p:cNvSpPr/>
          <p:nvPr/>
        </p:nvSpPr>
        <p:spPr>
          <a:xfrm rot="16200000">
            <a:off x="4830616" y="5324871"/>
            <a:ext cx="666083" cy="576064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錯誤答案03">
            <a:extLst>
              <a:ext uri="{FF2B5EF4-FFF2-40B4-BE49-F238E27FC236}">
                <a16:creationId xmlns="" xmlns:a16="http://schemas.microsoft.com/office/drawing/2014/main" id="{2439EE80-2B85-4248-BEC4-63F4A63288BE}"/>
              </a:ext>
            </a:extLst>
          </p:cNvPr>
          <p:cNvSpPr/>
          <p:nvPr/>
        </p:nvSpPr>
        <p:spPr>
          <a:xfrm rot="16200000">
            <a:off x="1053410" y="3942856"/>
            <a:ext cx="666084" cy="61045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FFFFFF"/>
            </a:solidFill>
          </a:ln>
        </p:spPr>
        <p:txBody>
          <a:bodyPr/>
          <a:lstStyle/>
          <a:p>
            <a:fld id="{FEE99302-F874-4D9F-8C66-3F9B5040E6C6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34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591799"/>
              </p:ext>
            </p:extLst>
          </p:nvPr>
        </p:nvGraphicFramePr>
        <p:xfrm>
          <a:off x="683568" y="1340768"/>
          <a:ext cx="7848872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701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娛樂稅代徵人</a:t>
                      </a:r>
                      <a:r>
                        <a:rPr lang="zh-TW" altLang="en-US" sz="2800" u="none" dirty="0">
                          <a:solidFill>
                            <a:srgbClr val="FFC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申請娛樂票券印製</a:t>
                      </a:r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應檢附</a:t>
                      </a:r>
                      <a:endParaRPr lang="en-US" altLang="zh-TW" sz="2800" u="non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娛樂票券訂印申請書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承諾書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與承印廠商所簽訂的合約正本（自行設計印製者免附）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2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票券樣張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票券</a:t>
            </a:r>
            <a:r>
              <a:rPr lang="zh-TW" altLang="en-US" sz="4400" b="1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印製</a:t>
            </a:r>
            <a:endParaRPr lang="zh-TW" altLang="en-US" sz="4400" b="1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571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75125"/>
            <a:ext cx="3867096" cy="518457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"/>
          <a:stretch/>
        </p:blipFill>
        <p:spPr bwMode="auto">
          <a:xfrm>
            <a:off x="4139952" y="1504102"/>
            <a:ext cx="4247486" cy="516525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票券印製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6516216" y="1954756"/>
            <a:ext cx="576064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接點 19"/>
          <p:cNvCxnSpPr/>
          <p:nvPr/>
        </p:nvCxnSpPr>
        <p:spPr>
          <a:xfrm>
            <a:off x="1979712" y="1800000"/>
            <a:ext cx="115212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5724128" y="1872000"/>
            <a:ext cx="115212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圓角矩形圖說文字 10">
            <a:extLst>
              <a:ext uri="{FF2B5EF4-FFF2-40B4-BE49-F238E27FC236}">
                <a16:creationId xmlns="" xmlns:a16="http://schemas.microsoft.com/office/drawing/2014/main" id="{65DB6A9B-757A-464D-A89C-EC3A4B626321}"/>
              </a:ext>
            </a:extLst>
          </p:cNvPr>
          <p:cNvSpPr/>
          <p:nvPr/>
        </p:nvSpPr>
        <p:spPr>
          <a:xfrm>
            <a:off x="6660232" y="437211"/>
            <a:ext cx="1296144" cy="1296144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E9C652D8-5290-448D-842E-0D9B02B7A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6785" y="465087"/>
            <a:ext cx="1312088" cy="12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圓角矩形圖說文字 12"/>
          <p:cNvSpPr/>
          <p:nvPr/>
        </p:nvSpPr>
        <p:spPr>
          <a:xfrm>
            <a:off x="5580112" y="3797372"/>
            <a:ext cx="2376263" cy="926976"/>
          </a:xfrm>
          <a:prstGeom prst="wedgeRoundRectCallout">
            <a:avLst>
              <a:gd name="adj1" fmla="val 19828"/>
              <a:gd name="adj2" fmla="val -73708"/>
              <a:gd name="adj3" fmla="val 16667"/>
            </a:avLst>
          </a:prstGeom>
          <a:solidFill>
            <a:srgbClr val="FFD03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套印完畢後，代徵人應將單照專用章印模樣張繳回。</a:t>
            </a:r>
          </a:p>
        </p:txBody>
      </p:sp>
      <p:sp>
        <p:nvSpPr>
          <p:cNvPr id="15" name="圓角矩形 14"/>
          <p:cNvSpPr/>
          <p:nvPr/>
        </p:nvSpPr>
        <p:spPr>
          <a:xfrm>
            <a:off x="755576" y="1879674"/>
            <a:ext cx="3384376" cy="11172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798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3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344CDAD-0BF2-41E7-B1B9-EB0CC8A99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8" name="五邊形 7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86" y="2451760"/>
            <a:ext cx="8048962" cy="342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611560" y="5013176"/>
            <a:ext cx="98985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683568" y="5949280"/>
            <a:ext cx="3600400" cy="576064"/>
          </a:xfrm>
          <a:prstGeom prst="roundRect">
            <a:avLst/>
          </a:prstGeom>
          <a:solidFill>
            <a:srgbClr val="FFD03B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免徵娛樂稅案件：</a:t>
            </a:r>
            <a:r>
              <a:rPr lang="zh-TW" altLang="en-US" sz="2000" b="1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免徵娛樂稅</a:t>
            </a:r>
          </a:p>
        </p:txBody>
      </p:sp>
      <p:sp>
        <p:nvSpPr>
          <p:cNvPr id="16" name="圓角矩形 15"/>
          <p:cNvSpPr/>
          <p:nvPr/>
        </p:nvSpPr>
        <p:spPr>
          <a:xfrm>
            <a:off x="4499992" y="5949280"/>
            <a:ext cx="3672408" cy="576064"/>
          </a:xfrm>
          <a:prstGeom prst="round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無價公演之娛樂活動：</a:t>
            </a:r>
            <a:r>
              <a:rPr lang="zh-TW" altLang="en-US" sz="2000" b="1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非賣品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2699792" y="4293096"/>
            <a:ext cx="64807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圓角矩形 21"/>
          <p:cNvSpPr/>
          <p:nvPr/>
        </p:nvSpPr>
        <p:spPr>
          <a:xfrm>
            <a:off x="1182689" y="3717032"/>
            <a:ext cx="281325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6732240" y="3912459"/>
            <a:ext cx="1728939" cy="52465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圓角矩形 23"/>
          <p:cNvSpPr/>
          <p:nvPr/>
        </p:nvSpPr>
        <p:spPr>
          <a:xfrm>
            <a:off x="763960" y="4797152"/>
            <a:ext cx="83745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8" name="矩形: 圓角 14">
            <a:extLst>
              <a:ext uri="{FF2B5EF4-FFF2-40B4-BE49-F238E27FC236}">
                <a16:creationId xmlns="" xmlns:a16="http://schemas.microsoft.com/office/drawing/2014/main" id="{24C70C76-AF46-4477-B347-D22C4E0AA544}"/>
              </a:ext>
            </a:extLst>
          </p:cNvPr>
          <p:cNvSpPr/>
          <p:nvPr/>
        </p:nvSpPr>
        <p:spPr>
          <a:xfrm>
            <a:off x="701824" y="1340768"/>
            <a:ext cx="7830616" cy="936104"/>
          </a:xfrm>
          <a:prstGeom prst="roundRect">
            <a:avLst/>
          </a:prstGeom>
          <a:solidFill>
            <a:srgbClr val="00B05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舉辦臨時有價娛樂活動時，如要自行印製娛樂票券，應載明哪些項目？招待券搭配的規定如何？</a:t>
            </a:r>
          </a:p>
        </p:txBody>
      </p:sp>
      <p:sp>
        <p:nvSpPr>
          <p:cNvPr id="19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票券印製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1547664" y="5013176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流水編號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3995936" y="3717032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演出時間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7092653" y="4458598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演出地點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3347864" y="424257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票價</a:t>
            </a:r>
          </a:p>
        </p:txBody>
      </p:sp>
      <p:sp>
        <p:nvSpPr>
          <p:cNvPr id="27" name="圓角矩形 26"/>
          <p:cNvSpPr/>
          <p:nvPr/>
        </p:nvSpPr>
        <p:spPr>
          <a:xfrm>
            <a:off x="4383441" y="1808820"/>
            <a:ext cx="3932975" cy="468052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: 圓角 29">
            <a:extLst>
              <a:ext uri="{FF2B5EF4-FFF2-40B4-BE49-F238E27FC236}">
                <a16:creationId xmlns="" xmlns:a16="http://schemas.microsoft.com/office/drawing/2014/main" id="{8193224E-86DB-45DF-B013-1D0A33F015F3}"/>
              </a:ext>
            </a:extLst>
          </p:cNvPr>
          <p:cNvSpPr/>
          <p:nvPr/>
        </p:nvSpPr>
        <p:spPr>
          <a:xfrm>
            <a:off x="3347864" y="2310243"/>
            <a:ext cx="5398120" cy="544474"/>
          </a:xfrm>
          <a:prstGeom prst="roundRect">
            <a:avLst/>
          </a:prstGeom>
          <a:solidFill>
            <a:srgbClr val="FF66FF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zh-TW" altLang="en-US" sz="2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招待券</a:t>
            </a:r>
            <a:r>
              <a:rPr lang="zh-TW" altLang="en-US" sz="2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按有價票券數額</a:t>
            </a:r>
            <a:r>
              <a:rPr lang="zh-TW" altLang="en-US" sz="2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百分之五搭配</a:t>
            </a:r>
            <a:r>
              <a:rPr lang="zh-TW" altLang="en-US" sz="2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</a:p>
        </p:txBody>
      </p:sp>
    </p:spTree>
    <p:extLst>
      <p:ext uri="{BB962C8B-B14F-4D97-AF65-F5344CB8AC3E}">
        <p14:creationId xmlns:p14="http://schemas.microsoft.com/office/powerpoint/2010/main" val="88405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16" grpId="0" animBg="1"/>
      <p:bldP spid="16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" grpId="0"/>
      <p:bldP spid="2" grpId="1"/>
      <p:bldP spid="17" grpId="0"/>
      <p:bldP spid="17" grpId="1"/>
      <p:bldP spid="20" grpId="0"/>
      <p:bldP spid="20" grpId="1"/>
      <p:bldP spid="26" grpId="0"/>
      <p:bldP spid="26" grpId="1"/>
      <p:bldP spid="27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答案D">
            <a:extLst>
              <a:ext uri="{FF2B5EF4-FFF2-40B4-BE49-F238E27FC236}">
                <a16:creationId xmlns="" xmlns:a16="http://schemas.microsoft.com/office/drawing/2014/main" id="{9B564494-9467-4C5A-9E4C-0CD1E28D841B}"/>
              </a:ext>
            </a:extLst>
          </p:cNvPr>
          <p:cNvGrpSpPr/>
          <p:nvPr/>
        </p:nvGrpSpPr>
        <p:grpSpPr>
          <a:xfrm>
            <a:off x="4860032" y="5131515"/>
            <a:ext cx="3331168" cy="1168258"/>
            <a:chOff x="1232358" y="4142686"/>
            <a:chExt cx="4377036" cy="1168258"/>
          </a:xfrm>
          <a:solidFill>
            <a:srgbClr val="92D050"/>
          </a:solidFill>
        </p:grpSpPr>
        <p:sp>
          <p:nvSpPr>
            <p:cNvPr id="27" name="答案方框D陰影">
              <a:extLst>
                <a:ext uri="{FF2B5EF4-FFF2-40B4-BE49-F238E27FC236}">
                  <a16:creationId xmlns="" xmlns:a16="http://schemas.microsoft.com/office/drawing/2014/main" id="{5E29FD17-9C67-4278-B37C-9CF0C92A1A77}"/>
                </a:ext>
              </a:extLst>
            </p:cNvPr>
            <p:cNvSpPr/>
            <p:nvPr/>
          </p:nvSpPr>
          <p:spPr>
            <a:xfrm>
              <a:off x="1424365" y="4205147"/>
              <a:ext cx="418502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8" name="答案方框D">
              <a:extLst>
                <a:ext uri="{FF2B5EF4-FFF2-40B4-BE49-F238E27FC236}">
                  <a16:creationId xmlns="" xmlns:a16="http://schemas.microsoft.com/office/drawing/2014/main" id="{DACBB97E-FF84-4B47-9914-3F69004A9DCF}"/>
                </a:ext>
              </a:extLst>
            </p:cNvPr>
            <p:cNvSpPr/>
            <p:nvPr/>
          </p:nvSpPr>
          <p:spPr>
            <a:xfrm>
              <a:off x="1232358" y="4142686"/>
              <a:ext cx="4282420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D.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沒有限制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3" name="答案C">
            <a:extLst>
              <a:ext uri="{FF2B5EF4-FFF2-40B4-BE49-F238E27FC236}">
                <a16:creationId xmlns="" xmlns:a16="http://schemas.microsoft.com/office/drawing/2014/main" id="{BA5395B6-6149-4C22-BFD0-18EC18C977A2}"/>
              </a:ext>
            </a:extLst>
          </p:cNvPr>
          <p:cNvGrpSpPr/>
          <p:nvPr/>
        </p:nvGrpSpPr>
        <p:grpSpPr>
          <a:xfrm>
            <a:off x="899592" y="5131515"/>
            <a:ext cx="3384378" cy="1168258"/>
            <a:chOff x="1341221" y="4142686"/>
            <a:chExt cx="4512503" cy="1168258"/>
          </a:xfrm>
          <a:solidFill>
            <a:srgbClr val="92D050"/>
          </a:solidFill>
        </p:grpSpPr>
        <p:sp>
          <p:nvSpPr>
            <p:cNvPr id="24" name="答案方框C陰影">
              <a:extLst>
                <a:ext uri="{FF2B5EF4-FFF2-40B4-BE49-F238E27FC236}">
                  <a16:creationId xmlns="" xmlns:a16="http://schemas.microsoft.com/office/drawing/2014/main" id="{4310C051-01E5-44BF-BBE9-281568A42190}"/>
                </a:ext>
              </a:extLst>
            </p:cNvPr>
            <p:cNvSpPr/>
            <p:nvPr/>
          </p:nvSpPr>
          <p:spPr>
            <a:xfrm>
              <a:off x="1437235" y="4205147"/>
              <a:ext cx="441648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5" name="答案方框C">
              <a:extLst>
                <a:ext uri="{FF2B5EF4-FFF2-40B4-BE49-F238E27FC236}">
                  <a16:creationId xmlns="" xmlns:a16="http://schemas.microsoft.com/office/drawing/2014/main" id="{BCB13579-B0C8-4187-8F89-542DC92D1C84}"/>
                </a:ext>
              </a:extLst>
            </p:cNvPr>
            <p:cNvSpPr/>
            <p:nvPr/>
          </p:nvSpPr>
          <p:spPr>
            <a:xfrm>
              <a:off x="1341221" y="4142686"/>
              <a:ext cx="4416491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C.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搭配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 </a:t>
              </a:r>
              <a:r>
                <a:rPr lang="en-US" altLang="zh-TW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5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張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4" name="答案B">
            <a:extLst>
              <a:ext uri="{FF2B5EF4-FFF2-40B4-BE49-F238E27FC236}">
                <a16:creationId xmlns="" xmlns:a16="http://schemas.microsoft.com/office/drawing/2014/main" id="{79A9970E-D7EB-4111-9488-AEF263B943EA}"/>
              </a:ext>
            </a:extLst>
          </p:cNvPr>
          <p:cNvGrpSpPr/>
          <p:nvPr/>
        </p:nvGrpSpPr>
        <p:grpSpPr>
          <a:xfrm>
            <a:off x="4833062" y="3767749"/>
            <a:ext cx="3267330" cy="1171031"/>
            <a:chOff x="1273632" y="4139913"/>
            <a:chExt cx="4494029" cy="1171031"/>
          </a:xfrm>
          <a:solidFill>
            <a:srgbClr val="92D050"/>
          </a:solidFill>
        </p:grpSpPr>
        <p:sp>
          <p:nvSpPr>
            <p:cNvPr id="15" name="答案方框B陰影">
              <a:extLst>
                <a:ext uri="{FF2B5EF4-FFF2-40B4-BE49-F238E27FC236}">
                  <a16:creationId xmlns="" xmlns:a16="http://schemas.microsoft.com/office/drawing/2014/main" id="{32FB42FE-01B8-47D5-B0DF-B25A11EED073}"/>
                </a:ext>
              </a:extLst>
            </p:cNvPr>
            <p:cNvSpPr/>
            <p:nvPr/>
          </p:nvSpPr>
          <p:spPr>
            <a:xfrm>
              <a:off x="1443403" y="4205147"/>
              <a:ext cx="4324258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答案方框B">
              <a:extLst>
                <a:ext uri="{FF2B5EF4-FFF2-40B4-BE49-F238E27FC236}">
                  <a16:creationId xmlns="" xmlns:a16="http://schemas.microsoft.com/office/drawing/2014/main" id="{6214DE20-EED5-4D5D-BAD2-B9F83B820AC0}"/>
                </a:ext>
              </a:extLst>
            </p:cNvPr>
            <p:cNvSpPr/>
            <p:nvPr/>
          </p:nvSpPr>
          <p:spPr>
            <a:xfrm>
              <a:off x="1273632" y="4139913"/>
              <a:ext cx="4416492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B.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搭配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3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張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答案A">
            <a:extLst>
              <a:ext uri="{FF2B5EF4-FFF2-40B4-BE49-F238E27FC236}">
                <a16:creationId xmlns="" xmlns:a16="http://schemas.microsoft.com/office/drawing/2014/main" id="{D038E48A-D1A6-4517-A681-FDBDF855DCB1}"/>
              </a:ext>
            </a:extLst>
          </p:cNvPr>
          <p:cNvGrpSpPr/>
          <p:nvPr/>
        </p:nvGrpSpPr>
        <p:grpSpPr>
          <a:xfrm>
            <a:off x="899592" y="3789040"/>
            <a:ext cx="3312369" cy="1171031"/>
            <a:chOff x="1341222" y="4139913"/>
            <a:chExt cx="4416492" cy="1171031"/>
          </a:xfrm>
        </p:grpSpPr>
        <p:sp>
          <p:nvSpPr>
            <p:cNvPr id="9" name="答案方框A陰影">
              <a:extLst>
                <a:ext uri="{FF2B5EF4-FFF2-40B4-BE49-F238E27FC236}">
                  <a16:creationId xmlns="" xmlns:a16="http://schemas.microsoft.com/office/drawing/2014/main" id="{A20A5390-F80C-42EA-9241-68D54532AD02}"/>
                </a:ext>
              </a:extLst>
            </p:cNvPr>
            <p:cNvSpPr/>
            <p:nvPr/>
          </p:nvSpPr>
          <p:spPr>
            <a:xfrm>
              <a:off x="1437235" y="4205147"/>
              <a:ext cx="432047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" name="答案方框A">
              <a:extLst>
                <a:ext uri="{FF2B5EF4-FFF2-40B4-BE49-F238E27FC236}">
                  <a16:creationId xmlns="" xmlns:a16="http://schemas.microsoft.com/office/drawing/2014/main" id="{63E70F28-A5F2-44B0-BF40-BFC5432FEB11}"/>
                </a:ext>
              </a:extLst>
            </p:cNvPr>
            <p:cNvSpPr/>
            <p:nvPr/>
          </p:nvSpPr>
          <p:spPr>
            <a:xfrm>
              <a:off x="1341222" y="4139913"/>
              <a:ext cx="4320483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A.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不能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搭配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問題">
            <a:extLst>
              <a:ext uri="{FF2B5EF4-FFF2-40B4-BE49-F238E27FC236}">
                <a16:creationId xmlns="" xmlns:a16="http://schemas.microsoft.com/office/drawing/2014/main" id="{4AB234D9-57C6-4200-8DCD-32993BBF652C}"/>
              </a:ext>
            </a:extLst>
          </p:cNvPr>
          <p:cNvGrpSpPr/>
          <p:nvPr/>
        </p:nvGrpSpPr>
        <p:grpSpPr>
          <a:xfrm>
            <a:off x="698373" y="691118"/>
            <a:ext cx="7690051" cy="2769588"/>
            <a:chOff x="859465" y="1041991"/>
            <a:chExt cx="10473070" cy="2769588"/>
          </a:xfrm>
        </p:grpSpPr>
        <p:sp>
          <p:nvSpPr>
            <p:cNvPr id="5" name="問題框">
              <a:extLst>
                <a:ext uri="{FF2B5EF4-FFF2-40B4-BE49-F238E27FC236}">
                  <a16:creationId xmlns="" xmlns:a16="http://schemas.microsoft.com/office/drawing/2014/main" id="{A4413440-8BE6-4BA0-B8CA-2BA4B1D71E35}"/>
                </a:ext>
              </a:extLst>
            </p:cNvPr>
            <p:cNvSpPr/>
            <p:nvPr/>
          </p:nvSpPr>
          <p:spPr>
            <a:xfrm>
              <a:off x="859465" y="1041991"/>
              <a:ext cx="10473070" cy="2769588"/>
            </a:xfrm>
            <a:prstGeom prst="roundRect">
              <a:avLst/>
            </a:prstGeom>
            <a:solidFill>
              <a:srgbClr val="00B050"/>
            </a:solidFill>
            <a:ln w="7620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問題文字">
              <a:extLst>
                <a:ext uri="{FF2B5EF4-FFF2-40B4-BE49-F238E27FC236}">
                  <a16:creationId xmlns="" xmlns:a16="http://schemas.microsoft.com/office/drawing/2014/main" id="{B5C4E212-6EA8-4608-886A-4B00D039B4F6}"/>
                </a:ext>
              </a:extLst>
            </p:cNvPr>
            <p:cNvSpPr txBox="1"/>
            <p:nvPr/>
          </p:nvSpPr>
          <p:spPr>
            <a:xfrm>
              <a:off x="1133505" y="1153320"/>
              <a:ext cx="10024190" cy="2554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請問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：</a:t>
              </a:r>
              <a:endParaRPr lang="en-US" altLang="zh-TW" sz="4000" b="1" dirty="0">
                <a:solidFill>
                  <a:schemeClr val="bg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舉辦臨時有價娛樂活動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出售</a:t>
              </a:r>
              <a:r>
                <a:rPr lang="en-US" altLang="zh-TW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100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張</a:t>
              </a:r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有價票券，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最多可以</a:t>
              </a:r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搭配多少張招待券？</a:t>
              </a:r>
            </a:p>
          </p:txBody>
        </p:sp>
      </p:grpSp>
      <p:sp>
        <p:nvSpPr>
          <p:cNvPr id="32" name="正確答案">
            <a:extLst>
              <a:ext uri="{FF2B5EF4-FFF2-40B4-BE49-F238E27FC236}">
                <a16:creationId xmlns="" xmlns:a16="http://schemas.microsoft.com/office/drawing/2014/main" id="{9B19E6A0-D525-494D-8414-D32F89F50709}"/>
              </a:ext>
            </a:extLst>
          </p:cNvPr>
          <p:cNvSpPr/>
          <p:nvPr/>
        </p:nvSpPr>
        <p:spPr>
          <a:xfrm>
            <a:off x="971600" y="5445224"/>
            <a:ext cx="504058" cy="479374"/>
          </a:xfrm>
          <a:prstGeom prst="donut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2"/>
              </a:solidFill>
            </a:endParaRPr>
          </a:p>
        </p:txBody>
      </p:sp>
      <p:sp>
        <p:nvSpPr>
          <p:cNvPr id="33" name="錯誤答案01">
            <a:extLst>
              <a:ext uri="{FF2B5EF4-FFF2-40B4-BE49-F238E27FC236}">
                <a16:creationId xmlns="" xmlns:a16="http://schemas.microsoft.com/office/drawing/2014/main" id="{CF012C6A-5D41-4FFB-96E0-3B0C45E5B68C}"/>
              </a:ext>
            </a:extLst>
          </p:cNvPr>
          <p:cNvSpPr/>
          <p:nvPr/>
        </p:nvSpPr>
        <p:spPr>
          <a:xfrm rot="16200000">
            <a:off x="847723" y="4056935"/>
            <a:ext cx="695397" cy="591657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錯誤答案02">
            <a:extLst>
              <a:ext uri="{FF2B5EF4-FFF2-40B4-BE49-F238E27FC236}">
                <a16:creationId xmlns="" xmlns:a16="http://schemas.microsoft.com/office/drawing/2014/main" id="{DB186249-51CD-4749-BD56-A4A3A426CB69}"/>
              </a:ext>
            </a:extLst>
          </p:cNvPr>
          <p:cNvSpPr/>
          <p:nvPr/>
        </p:nvSpPr>
        <p:spPr>
          <a:xfrm rot="16200000">
            <a:off x="4815023" y="4050074"/>
            <a:ext cx="666083" cy="576064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錯誤答案03">
            <a:extLst>
              <a:ext uri="{FF2B5EF4-FFF2-40B4-BE49-F238E27FC236}">
                <a16:creationId xmlns="" xmlns:a16="http://schemas.microsoft.com/office/drawing/2014/main" id="{2439EE80-2B85-4248-BEC4-63F4A63288BE}"/>
              </a:ext>
            </a:extLst>
          </p:cNvPr>
          <p:cNvSpPr/>
          <p:nvPr/>
        </p:nvSpPr>
        <p:spPr>
          <a:xfrm rot="16200000">
            <a:off x="4832220" y="5397260"/>
            <a:ext cx="666084" cy="61045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FFFFFF"/>
            </a:solidFill>
          </a:ln>
        </p:spPr>
        <p:txBody>
          <a:bodyPr/>
          <a:lstStyle/>
          <a:p>
            <a:fld id="{FEE99302-F874-4D9F-8C66-3F9B5040E6C6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089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18</a:t>
            </a:fld>
            <a:endParaRPr lang="zh-TW" altLang="en-US" dirty="0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演出後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4880FAF6-9BAC-40CF-9BE4-C1DBE26AD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71" y="2101763"/>
            <a:ext cx="7493445" cy="42795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925794D0-1371-4504-B6FC-A93D95EDDFE9}"/>
              </a:ext>
            </a:extLst>
          </p:cNvPr>
          <p:cNvSpPr/>
          <p:nvPr/>
        </p:nvSpPr>
        <p:spPr>
          <a:xfrm>
            <a:off x="684000" y="6381328"/>
            <a:ext cx="7704856" cy="4001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r>
              <a:rPr lang="zh-TW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  <a:ea typeface="+mj-ea"/>
              </a:rPr>
              <a:t>財政部北區國稅局金門稽徵所營業稅</a:t>
            </a:r>
            <a:r>
              <a:rPr lang="zh-TW" altLang="en-US" sz="2000" b="1" dirty="0">
                <a:ln w="9525">
                  <a:solidFill>
                    <a:schemeClr val="bg1"/>
                  </a:solidFill>
                  <a:prstDash val="solid"/>
                </a:ln>
                <a:latin typeface="+mj-ea"/>
                <a:ea typeface="+mj-ea"/>
              </a:rPr>
              <a:t>：</a:t>
            </a:r>
            <a:r>
              <a:rPr lang="en-US" altLang="zh-TW" sz="2000" b="1" dirty="0">
                <a:ln w="9525">
                  <a:solidFill>
                    <a:schemeClr val="bg1"/>
                  </a:solidFill>
                  <a:prstDash val="solid"/>
                </a:ln>
                <a:latin typeface="+mj-ea"/>
                <a:ea typeface="+mj-ea"/>
              </a:rPr>
              <a:t>(082)323984#110</a:t>
            </a:r>
            <a:r>
              <a:rPr lang="zh-TW" altLang="en-US" sz="2000" b="1" dirty="0">
                <a:ln w="9525">
                  <a:solidFill>
                    <a:schemeClr val="bg1"/>
                  </a:solidFill>
                  <a:prstDash val="solid"/>
                </a:ln>
                <a:latin typeface="+mj-ea"/>
                <a:ea typeface="+mj-ea"/>
              </a:rPr>
              <a:t> 林小姐</a:t>
            </a:r>
            <a:endParaRPr lang="zh-TW" alt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08442880-BC36-4065-9601-9159EDE3CA36}"/>
              </a:ext>
            </a:extLst>
          </p:cNvPr>
          <p:cNvSpPr/>
          <p:nvPr/>
        </p:nvSpPr>
        <p:spPr>
          <a:xfrm>
            <a:off x="4860032" y="3645024"/>
            <a:ext cx="216024" cy="360040"/>
          </a:xfrm>
          <a:prstGeom prst="roundRect">
            <a:avLst/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應稅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="" xmlns:a16="http://schemas.microsoft.com/office/drawing/2014/main" id="{3774D829-CC1B-4FDE-809A-E3F1A57028A8}"/>
              </a:ext>
            </a:extLst>
          </p:cNvPr>
          <p:cNvSpPr/>
          <p:nvPr/>
        </p:nvSpPr>
        <p:spPr>
          <a:xfrm>
            <a:off x="4860032" y="4916416"/>
            <a:ext cx="216024" cy="240775"/>
          </a:xfrm>
          <a:prstGeom prst="roundRect">
            <a:avLst/>
          </a:prstGeom>
          <a:solidFill>
            <a:srgbClr val="FFC00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="" xmlns:a16="http://schemas.microsoft.com/office/drawing/2014/main" id="{55518AA7-BE0B-4353-8026-0800F4DED1CC}"/>
              </a:ext>
            </a:extLst>
          </p:cNvPr>
          <p:cNvSpPr/>
          <p:nvPr/>
        </p:nvSpPr>
        <p:spPr>
          <a:xfrm>
            <a:off x="5472000" y="3980313"/>
            <a:ext cx="216024" cy="240775"/>
          </a:xfrm>
          <a:prstGeom prst="roundRect">
            <a:avLst/>
          </a:prstGeom>
          <a:solidFill>
            <a:srgbClr val="92D05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</a:t>
            </a:r>
            <a:endParaRPr lang="en-US" altLang="zh-TW" sz="11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="" xmlns:a16="http://schemas.microsoft.com/office/drawing/2014/main" id="{BA7F7467-4697-4DA2-A5E9-FBC844661D35}"/>
              </a:ext>
            </a:extLst>
          </p:cNvPr>
          <p:cNvSpPr/>
          <p:nvPr/>
        </p:nvSpPr>
        <p:spPr>
          <a:xfrm>
            <a:off x="5508104" y="2924944"/>
            <a:ext cx="216024" cy="360040"/>
          </a:xfrm>
          <a:prstGeom prst="roundRect">
            <a:avLst/>
          </a:prstGeom>
          <a:solidFill>
            <a:srgbClr val="FF66FF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免稅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="" xmlns:a16="http://schemas.microsoft.com/office/drawing/2014/main" id="{2E7AD37B-51ED-4939-9AD2-CB8895E58BFC}"/>
              </a:ext>
            </a:extLst>
          </p:cNvPr>
          <p:cNvSpPr/>
          <p:nvPr/>
        </p:nvSpPr>
        <p:spPr>
          <a:xfrm>
            <a:off x="5796136" y="5628973"/>
            <a:ext cx="504056" cy="392315"/>
          </a:xfrm>
          <a:prstGeom prst="roundRect">
            <a:avLst/>
          </a:prstGeom>
          <a:solidFill>
            <a:srgbClr val="FFC00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核算</a:t>
            </a:r>
            <a:endParaRPr lang="en-US" altLang="zh-TW" sz="11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稅額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="" xmlns:a16="http://schemas.microsoft.com/office/drawing/2014/main" id="{A67CFCBA-C46A-417C-A24F-4C2AD0A603A8}"/>
              </a:ext>
            </a:extLst>
          </p:cNvPr>
          <p:cNvSpPr/>
          <p:nvPr/>
        </p:nvSpPr>
        <p:spPr>
          <a:xfrm>
            <a:off x="6852944" y="5517232"/>
            <a:ext cx="671384" cy="792088"/>
          </a:xfrm>
          <a:prstGeom prst="roundRect">
            <a:avLst/>
          </a:prstGeom>
          <a:solidFill>
            <a:srgbClr val="FFC00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抵繳保證金並辦理退補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="" xmlns:a16="http://schemas.microsoft.com/office/drawing/2014/main" id="{8195D5CD-F11D-48DF-BAB1-46423FF4625B}"/>
              </a:ext>
            </a:extLst>
          </p:cNvPr>
          <p:cNvSpPr/>
          <p:nvPr/>
        </p:nvSpPr>
        <p:spPr>
          <a:xfrm>
            <a:off x="5796136" y="4077072"/>
            <a:ext cx="504056" cy="392315"/>
          </a:xfrm>
          <a:prstGeom prst="roundRect">
            <a:avLst/>
          </a:prstGeom>
          <a:solidFill>
            <a:srgbClr val="92D05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核算</a:t>
            </a:r>
            <a:endParaRPr lang="en-US" altLang="zh-TW" sz="1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稅額</a:t>
            </a:r>
            <a:endParaRPr lang="en-US" altLang="zh-TW" sz="1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="" xmlns:a16="http://schemas.microsoft.com/office/drawing/2014/main" id="{4446843E-DDF0-4BDA-84BA-EA186ACFE3B6}"/>
              </a:ext>
            </a:extLst>
          </p:cNvPr>
          <p:cNvSpPr/>
          <p:nvPr/>
        </p:nvSpPr>
        <p:spPr>
          <a:xfrm>
            <a:off x="6804248" y="3980313"/>
            <a:ext cx="648072" cy="270973"/>
          </a:xfrm>
          <a:prstGeom prst="roundRect">
            <a:avLst/>
          </a:prstGeom>
          <a:solidFill>
            <a:srgbClr val="92D05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繳款書</a:t>
            </a:r>
            <a:endParaRPr lang="en-US" altLang="zh-TW" sz="11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="" xmlns:a16="http://schemas.microsoft.com/office/drawing/2014/main" id="{61B1244F-3937-430A-8820-64AA46A96949}"/>
              </a:ext>
            </a:extLst>
          </p:cNvPr>
          <p:cNvSpPr/>
          <p:nvPr/>
        </p:nvSpPr>
        <p:spPr>
          <a:xfrm>
            <a:off x="6804248" y="4581128"/>
            <a:ext cx="720080" cy="626006"/>
          </a:xfrm>
          <a:prstGeom prst="roundRect">
            <a:avLst/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通報主管營業稅單位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="" xmlns:a16="http://schemas.microsoft.com/office/drawing/2014/main" id="{C1D9C6AD-ADF1-44F0-A9BE-6AD44FC8C8C6}"/>
              </a:ext>
            </a:extLst>
          </p:cNvPr>
          <p:cNvSpPr/>
          <p:nvPr/>
        </p:nvSpPr>
        <p:spPr>
          <a:xfrm>
            <a:off x="7992000" y="4128175"/>
            <a:ext cx="288032" cy="1078959"/>
          </a:xfrm>
          <a:prstGeom prst="roundRect">
            <a:avLst/>
          </a:prstGeom>
          <a:solidFill>
            <a:srgbClr val="FFFF0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剩餘票券銷毀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="" xmlns:a16="http://schemas.microsoft.com/office/drawing/2014/main" id="{8193224E-86DB-45DF-B013-1D0A33F015F3}"/>
              </a:ext>
            </a:extLst>
          </p:cNvPr>
          <p:cNvSpPr/>
          <p:nvPr/>
        </p:nvSpPr>
        <p:spPr>
          <a:xfrm>
            <a:off x="6750000" y="3104964"/>
            <a:ext cx="720080" cy="324036"/>
          </a:xfrm>
          <a:prstGeom prst="roundRect">
            <a:avLst/>
          </a:prstGeom>
          <a:solidFill>
            <a:srgbClr val="FF66FF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zh-TW" altLang="en-US" sz="11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核准免稅</a:t>
            </a:r>
          </a:p>
        </p:txBody>
      </p:sp>
      <p:sp>
        <p:nvSpPr>
          <p:cNvPr id="20" name="矩形: 圓角 14">
            <a:extLst>
              <a:ext uri="{FF2B5EF4-FFF2-40B4-BE49-F238E27FC236}">
                <a16:creationId xmlns="" xmlns:a16="http://schemas.microsoft.com/office/drawing/2014/main" id="{24C70C76-AF46-4477-B347-D22C4E0AA544}"/>
              </a:ext>
            </a:extLst>
          </p:cNvPr>
          <p:cNvSpPr/>
          <p:nvPr/>
        </p:nvSpPr>
        <p:spPr>
          <a:xfrm>
            <a:off x="1835696" y="1340768"/>
            <a:ext cx="5544616" cy="648072"/>
          </a:xfrm>
          <a:prstGeom prst="roundRect">
            <a:avLst/>
          </a:prstGeom>
          <a:solidFill>
            <a:srgbClr val="00B05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娛樂稅</a:t>
            </a:r>
            <a:r>
              <a:rPr lang="zh-TW" altLang="en-US" sz="28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臨時公演結算申報</a:t>
            </a:r>
            <a:r>
              <a:rPr lang="zh-TW" altLang="en-US" sz="28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流程圖</a:t>
            </a:r>
          </a:p>
        </p:txBody>
      </p:sp>
    </p:spTree>
    <p:extLst>
      <p:ext uri="{BB962C8B-B14F-4D97-AF65-F5344CB8AC3E}">
        <p14:creationId xmlns:p14="http://schemas.microsoft.com/office/powerpoint/2010/main" val="144308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5" grpId="0" animBg="1"/>
      <p:bldP spid="17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540758"/>
              </p:ext>
            </p:extLst>
          </p:nvPr>
        </p:nvGraphicFramePr>
        <p:xfrm>
          <a:off x="683568" y="1340768"/>
          <a:ext cx="7848872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701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娛樂稅代徵人</a:t>
                      </a:r>
                      <a:r>
                        <a:rPr lang="zh-TW" altLang="en-US" sz="2800" u="none" dirty="0">
                          <a:solidFill>
                            <a:srgbClr val="FFC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申請臨時公演結算</a:t>
                      </a:r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應檢附</a:t>
                      </a:r>
                      <a:endParaRPr lang="en-US" altLang="zh-TW" sz="2800" u="non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臨時公演領售及剩餘票券明細表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剩餘票券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臨時公演保證金退補核定單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2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申請減免之證明文件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19</a:t>
            </a:fld>
            <a:endParaRPr lang="zh-TW" altLang="en-US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2123728" y="2564904"/>
            <a:ext cx="64197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未按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規定期間</a:t>
            </a:r>
            <a:r>
              <a:rPr lang="zh-TW" altLang="en-US" sz="2200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繳銷者，視為全部發售計徵娛樂稅</a:t>
            </a:r>
            <a:r>
              <a:rPr lang="en-US" altLang="zh-TW" sz="2200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200" dirty="0">
              <a:solidFill>
                <a:srgbClr val="6600FF"/>
              </a:solidFill>
            </a:endParaRPr>
          </a:p>
        </p:txBody>
      </p:sp>
      <p:sp>
        <p:nvSpPr>
          <p:cNvPr id="10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3" name="流程圖: 合併 12"/>
          <p:cNvSpPr/>
          <p:nvPr/>
        </p:nvSpPr>
        <p:spPr>
          <a:xfrm rot="16200000">
            <a:off x="273646" y="2542778"/>
            <a:ext cx="315788" cy="360040"/>
          </a:xfrm>
          <a:prstGeom prst="flowChartMerg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演出後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1115616" y="5157192"/>
            <a:ext cx="7128792" cy="792088"/>
          </a:xfrm>
          <a:prstGeom prst="roundRect">
            <a:avLst/>
          </a:prstGeom>
          <a:solidFill>
            <a:srgbClr val="FFD03B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臨時舉辦有價娛樂發售門票者，亦應按規定申請驗印，並於演（映）結束後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日內</a:t>
            </a:r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報繳稅款。</a:t>
            </a:r>
          </a:p>
        </p:txBody>
      </p:sp>
    </p:spTree>
    <p:extLst>
      <p:ext uri="{BB962C8B-B14F-4D97-AF65-F5344CB8AC3E}">
        <p14:creationId xmlns:p14="http://schemas.microsoft.com/office/powerpoint/2010/main" val="254785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700808"/>
            <a:ext cx="3218658" cy="33843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●基本觀念</a:t>
            </a:r>
            <a:endParaRPr lang="en-US" altLang="zh-TW" sz="4400" b="1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rgbClr val="FF66FF"/>
                </a:solidFill>
                <a:latin typeface="標楷體" pitchFamily="65" charset="-120"/>
                <a:ea typeface="標楷體" pitchFamily="65" charset="-120"/>
              </a:rPr>
              <a:t>●申報程序</a:t>
            </a:r>
            <a:endParaRPr lang="en-US" altLang="zh-TW" sz="4400" b="1" dirty="0">
              <a:solidFill>
                <a:srgbClr val="FF66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/>
            <a:r>
              <a:rPr lang="zh-TW" altLang="en-US" sz="4400" dirty="0">
                <a:solidFill>
                  <a:srgbClr val="92D050"/>
                </a:solidFill>
                <a:latin typeface="標楷體" pitchFamily="65" charset="-120"/>
                <a:ea typeface="標楷體" pitchFamily="65" charset="-120"/>
              </a:rPr>
              <a:t>●獎懲規定</a:t>
            </a:r>
            <a:endParaRPr lang="en-US" altLang="zh-TW" sz="4400" dirty="0">
              <a:solidFill>
                <a:srgbClr val="92D05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/>
            <a:r>
              <a:rPr lang="zh-TW" altLang="en-US" sz="44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●減免規定</a:t>
            </a:r>
            <a:endParaRPr lang="fr-CA" altLang="zh-TW" sz="4400" b="1" dirty="0">
              <a:solidFill>
                <a:srgbClr val="00B0F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2</a:t>
            </a:fld>
            <a:endParaRPr lang="zh-TW" altLang="en-US"/>
          </a:p>
        </p:txBody>
      </p:sp>
      <p:grpSp>
        <p:nvGrpSpPr>
          <p:cNvPr id="7" name="组合 2">
            <a:extLst>
              <a:ext uri="{FF2B5EF4-FFF2-40B4-BE49-F238E27FC236}">
                <a16:creationId xmlns="" xmlns:a16="http://schemas.microsoft.com/office/drawing/2014/main" id="{32495191-D04D-4E31-8650-75A33A57FE72}"/>
              </a:ext>
            </a:extLst>
          </p:cNvPr>
          <p:cNvGrpSpPr/>
          <p:nvPr/>
        </p:nvGrpSpPr>
        <p:grpSpPr>
          <a:xfrm>
            <a:off x="3275856" y="506452"/>
            <a:ext cx="3312364" cy="978332"/>
            <a:chOff x="223406" y="2429250"/>
            <a:chExt cx="1834596" cy="978332"/>
          </a:xfrm>
          <a:effectLst/>
        </p:grpSpPr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68E3D48E-D513-4AF7-9D05-ED44573E76E0}"/>
                </a:ext>
              </a:extLst>
            </p:cNvPr>
            <p:cNvSpPr/>
            <p:nvPr/>
          </p:nvSpPr>
          <p:spPr>
            <a:xfrm>
              <a:off x="223406" y="2429250"/>
              <a:ext cx="1834596" cy="978332"/>
            </a:xfrm>
            <a:prstGeom prst="rect">
              <a:avLst/>
            </a:prstGeom>
            <a:solidFill>
              <a:srgbClr val="E97B5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TextBox 22">
              <a:extLst>
                <a:ext uri="{FF2B5EF4-FFF2-40B4-BE49-F238E27FC236}">
                  <a16:creationId xmlns="" xmlns:a16="http://schemas.microsoft.com/office/drawing/2014/main" id="{E21B6FAD-5F72-4468-A1CC-784EA22F893C}"/>
                </a:ext>
              </a:extLst>
            </p:cNvPr>
            <p:cNvSpPr txBox="1"/>
            <p:nvPr/>
          </p:nvSpPr>
          <p:spPr>
            <a:xfrm>
              <a:off x="402876" y="2449094"/>
              <a:ext cx="1475656" cy="79670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txBody>
            <a:bodyPr wrap="square">
              <a:noAutofit/>
            </a:bodyPr>
            <a:lstStyle/>
            <a:p>
              <a:r>
                <a:rPr lang="zh-TW" altLang="en-US" sz="4800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Meiryo" pitchFamily="34" charset="-128"/>
                </a:rPr>
                <a:t>簡報大綱</a:t>
              </a:r>
              <a:endParaRPr lang="zh-CN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eiryo" pitchFamily="34" charset="-128"/>
              </a:endParaRPr>
            </a:p>
          </p:txBody>
        </p:sp>
      </p:grpSp>
      <p:pic>
        <p:nvPicPr>
          <p:cNvPr id="10" name="Picture 2" descr="C:\Users\User\Desktop\images.png">
            <a:extLst>
              <a:ext uri="{FF2B5EF4-FFF2-40B4-BE49-F238E27FC236}">
                <a16:creationId xmlns="" xmlns:a16="http://schemas.microsoft.com/office/drawing/2014/main" id="{5A192B62-C02D-42A2-9308-1EB14B24A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010" y="3544408"/>
            <a:ext cx="3129334" cy="312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雲朵形圖說文字 1"/>
          <p:cNvSpPr/>
          <p:nvPr/>
        </p:nvSpPr>
        <p:spPr>
          <a:xfrm>
            <a:off x="3275856" y="3717032"/>
            <a:ext cx="1800199" cy="1080120"/>
          </a:xfrm>
          <a:prstGeom prst="cloudCallout">
            <a:avLst>
              <a:gd name="adj1" fmla="val 51951"/>
              <a:gd name="adj2" fmla="val 53827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娛樂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稅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誰要報繳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雲朵形圖說文字 4"/>
          <p:cNvSpPr/>
          <p:nvPr/>
        </p:nvSpPr>
        <p:spPr>
          <a:xfrm>
            <a:off x="3779912" y="2473777"/>
            <a:ext cx="1768516" cy="1021182"/>
          </a:xfrm>
          <a:prstGeom prst="cloudCallout">
            <a:avLst>
              <a:gd name="adj1" fmla="val 42091"/>
              <a:gd name="adj2" fmla="val 88993"/>
            </a:avLst>
          </a:prstGeom>
          <a:solidFill>
            <a:srgbClr val="FF66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有演出要如何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申報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雲朵形圖說文字 5"/>
          <p:cNvSpPr/>
          <p:nvPr/>
        </p:nvSpPr>
        <p:spPr>
          <a:xfrm>
            <a:off x="5724124" y="1844824"/>
            <a:ext cx="1728191" cy="1169013"/>
          </a:xfrm>
          <a:prstGeom prst="cloudCallout">
            <a:avLst>
              <a:gd name="adj1" fmla="val -22330"/>
              <a:gd name="adj2" fmla="val 96842"/>
            </a:avLst>
          </a:prstGeom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售票演出不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申報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會懲罰嗎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雲朵形圖說文字 14"/>
          <p:cNvSpPr/>
          <p:nvPr/>
        </p:nvSpPr>
        <p:spPr>
          <a:xfrm>
            <a:off x="7308305" y="2509126"/>
            <a:ext cx="1692434" cy="985833"/>
          </a:xfrm>
          <a:prstGeom prst="cloudCallout">
            <a:avLst>
              <a:gd name="adj1" fmla="val -57933"/>
              <a:gd name="adj2" fmla="val 74476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減徵！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免徵！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</a:p>
        </p:txBody>
      </p:sp>
      <p:sp>
        <p:nvSpPr>
          <p:cNvPr id="12" name="雲朵形圖說文字 11"/>
          <p:cNvSpPr/>
          <p:nvPr/>
        </p:nvSpPr>
        <p:spPr>
          <a:xfrm>
            <a:off x="7308305" y="3789040"/>
            <a:ext cx="1728191" cy="1152128"/>
          </a:xfrm>
          <a:prstGeom prst="cloudCallout">
            <a:avLst>
              <a:gd name="adj1" fmla="val -65757"/>
              <a:gd name="adj2" fmla="val 48923"/>
            </a:avLst>
          </a:prstGeom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按時繳納有獎勵嗎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234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1" uiExpand="1" animBg="1"/>
      <p:bldP spid="2" grpId="2" animBg="1"/>
      <p:bldP spid="5" grpId="2" uiExpand="1" animBg="1"/>
      <p:bldP spid="5" grpId="3" uiExpand="1" animBg="1"/>
      <p:bldP spid="6" grpId="2" uiExpand="1" animBg="1"/>
      <p:bldP spid="6" grpId="3" animBg="1"/>
      <p:bldP spid="15" grpId="2" animBg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377280"/>
            <a:ext cx="7613650" cy="4572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20</a:t>
            </a:fld>
            <a:endParaRPr lang="zh-TW" altLang="en-US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演出後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52" y="1412776"/>
            <a:ext cx="4134766" cy="515890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直線接點 13"/>
          <p:cNvCxnSpPr/>
          <p:nvPr/>
        </p:nvCxnSpPr>
        <p:spPr>
          <a:xfrm>
            <a:off x="4211960" y="1700808"/>
            <a:ext cx="18002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3757305" y="1700808"/>
            <a:ext cx="3118951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51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答案D">
            <a:extLst>
              <a:ext uri="{FF2B5EF4-FFF2-40B4-BE49-F238E27FC236}">
                <a16:creationId xmlns="" xmlns:a16="http://schemas.microsoft.com/office/drawing/2014/main" id="{9B564494-9467-4C5A-9E4C-0CD1E28D841B}"/>
              </a:ext>
            </a:extLst>
          </p:cNvPr>
          <p:cNvGrpSpPr/>
          <p:nvPr/>
        </p:nvGrpSpPr>
        <p:grpSpPr>
          <a:xfrm>
            <a:off x="5057256" y="5131515"/>
            <a:ext cx="3331168" cy="1168258"/>
            <a:chOff x="1232358" y="4142686"/>
            <a:chExt cx="4377036" cy="1168258"/>
          </a:xfrm>
          <a:solidFill>
            <a:srgbClr val="92D050"/>
          </a:solidFill>
        </p:grpSpPr>
        <p:sp>
          <p:nvSpPr>
            <p:cNvPr id="27" name="答案方框D陰影">
              <a:extLst>
                <a:ext uri="{FF2B5EF4-FFF2-40B4-BE49-F238E27FC236}">
                  <a16:creationId xmlns="" xmlns:a16="http://schemas.microsoft.com/office/drawing/2014/main" id="{5E29FD17-9C67-4278-B37C-9CF0C92A1A77}"/>
                </a:ext>
              </a:extLst>
            </p:cNvPr>
            <p:cNvSpPr/>
            <p:nvPr/>
          </p:nvSpPr>
          <p:spPr>
            <a:xfrm>
              <a:off x="1424365" y="4205147"/>
              <a:ext cx="418502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8" name="答案方框D">
              <a:extLst>
                <a:ext uri="{FF2B5EF4-FFF2-40B4-BE49-F238E27FC236}">
                  <a16:creationId xmlns="" xmlns:a16="http://schemas.microsoft.com/office/drawing/2014/main" id="{DACBB97E-FF84-4B47-9914-3F69004A9DCF}"/>
                </a:ext>
              </a:extLst>
            </p:cNvPr>
            <p:cNvSpPr/>
            <p:nvPr/>
          </p:nvSpPr>
          <p:spPr>
            <a:xfrm>
              <a:off x="1232358" y="4142686"/>
              <a:ext cx="4282420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D.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沒有期限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3" name="答案C">
            <a:extLst>
              <a:ext uri="{FF2B5EF4-FFF2-40B4-BE49-F238E27FC236}">
                <a16:creationId xmlns="" xmlns:a16="http://schemas.microsoft.com/office/drawing/2014/main" id="{BA5395B6-6149-4C22-BFD0-18EC18C977A2}"/>
              </a:ext>
            </a:extLst>
          </p:cNvPr>
          <p:cNvGrpSpPr/>
          <p:nvPr/>
        </p:nvGrpSpPr>
        <p:grpSpPr>
          <a:xfrm>
            <a:off x="1187622" y="5131515"/>
            <a:ext cx="3384378" cy="1168258"/>
            <a:chOff x="1341221" y="4142686"/>
            <a:chExt cx="4512503" cy="1168258"/>
          </a:xfrm>
          <a:solidFill>
            <a:srgbClr val="92D050"/>
          </a:solidFill>
        </p:grpSpPr>
        <p:sp>
          <p:nvSpPr>
            <p:cNvPr id="24" name="答案方框C陰影">
              <a:extLst>
                <a:ext uri="{FF2B5EF4-FFF2-40B4-BE49-F238E27FC236}">
                  <a16:creationId xmlns="" xmlns:a16="http://schemas.microsoft.com/office/drawing/2014/main" id="{4310C051-01E5-44BF-BBE9-281568A42190}"/>
                </a:ext>
              </a:extLst>
            </p:cNvPr>
            <p:cNvSpPr/>
            <p:nvPr/>
          </p:nvSpPr>
          <p:spPr>
            <a:xfrm>
              <a:off x="1437235" y="4205147"/>
              <a:ext cx="441648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5" name="答案方框C">
              <a:extLst>
                <a:ext uri="{FF2B5EF4-FFF2-40B4-BE49-F238E27FC236}">
                  <a16:creationId xmlns="" xmlns:a16="http://schemas.microsoft.com/office/drawing/2014/main" id="{BCB13579-B0C8-4187-8F89-542DC92D1C84}"/>
                </a:ext>
              </a:extLst>
            </p:cNvPr>
            <p:cNvSpPr/>
            <p:nvPr/>
          </p:nvSpPr>
          <p:spPr>
            <a:xfrm>
              <a:off x="1341221" y="4142686"/>
              <a:ext cx="4416491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C.30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日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以內</a:t>
              </a:r>
            </a:p>
          </p:txBody>
        </p:sp>
      </p:grpSp>
      <p:grpSp>
        <p:nvGrpSpPr>
          <p:cNvPr id="14" name="答案B">
            <a:extLst>
              <a:ext uri="{FF2B5EF4-FFF2-40B4-BE49-F238E27FC236}">
                <a16:creationId xmlns="" xmlns:a16="http://schemas.microsoft.com/office/drawing/2014/main" id="{79A9970E-D7EB-4111-9488-AEF263B943EA}"/>
              </a:ext>
            </a:extLst>
          </p:cNvPr>
          <p:cNvGrpSpPr/>
          <p:nvPr/>
        </p:nvGrpSpPr>
        <p:grpSpPr>
          <a:xfrm>
            <a:off x="5049086" y="3767749"/>
            <a:ext cx="3267330" cy="1171031"/>
            <a:chOff x="1273632" y="4139913"/>
            <a:chExt cx="4494029" cy="1171031"/>
          </a:xfrm>
          <a:solidFill>
            <a:srgbClr val="92D050"/>
          </a:solidFill>
        </p:grpSpPr>
        <p:sp>
          <p:nvSpPr>
            <p:cNvPr id="15" name="答案方框B陰影">
              <a:extLst>
                <a:ext uri="{FF2B5EF4-FFF2-40B4-BE49-F238E27FC236}">
                  <a16:creationId xmlns="" xmlns:a16="http://schemas.microsoft.com/office/drawing/2014/main" id="{32FB42FE-01B8-47D5-B0DF-B25A11EED073}"/>
                </a:ext>
              </a:extLst>
            </p:cNvPr>
            <p:cNvSpPr/>
            <p:nvPr/>
          </p:nvSpPr>
          <p:spPr>
            <a:xfrm>
              <a:off x="1443403" y="4205147"/>
              <a:ext cx="4324258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答案方框B">
              <a:extLst>
                <a:ext uri="{FF2B5EF4-FFF2-40B4-BE49-F238E27FC236}">
                  <a16:creationId xmlns="" xmlns:a16="http://schemas.microsoft.com/office/drawing/2014/main" id="{6214DE20-EED5-4D5D-BAD2-B9F83B820AC0}"/>
                </a:ext>
              </a:extLst>
            </p:cNvPr>
            <p:cNvSpPr/>
            <p:nvPr/>
          </p:nvSpPr>
          <p:spPr>
            <a:xfrm>
              <a:off x="1273632" y="4139913"/>
              <a:ext cx="4416492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B.10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日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以內</a:t>
              </a:r>
            </a:p>
          </p:txBody>
        </p:sp>
      </p:grpSp>
      <p:grpSp>
        <p:nvGrpSpPr>
          <p:cNvPr id="10" name="答案A">
            <a:extLst>
              <a:ext uri="{FF2B5EF4-FFF2-40B4-BE49-F238E27FC236}">
                <a16:creationId xmlns="" xmlns:a16="http://schemas.microsoft.com/office/drawing/2014/main" id="{D038E48A-D1A6-4517-A681-FDBDF855DCB1}"/>
              </a:ext>
            </a:extLst>
          </p:cNvPr>
          <p:cNvGrpSpPr/>
          <p:nvPr/>
        </p:nvGrpSpPr>
        <p:grpSpPr>
          <a:xfrm>
            <a:off x="1187623" y="3789040"/>
            <a:ext cx="3312369" cy="1171031"/>
            <a:chOff x="1341222" y="4139913"/>
            <a:chExt cx="4416492" cy="1171031"/>
          </a:xfrm>
        </p:grpSpPr>
        <p:sp>
          <p:nvSpPr>
            <p:cNvPr id="9" name="答案方框A陰影">
              <a:extLst>
                <a:ext uri="{FF2B5EF4-FFF2-40B4-BE49-F238E27FC236}">
                  <a16:creationId xmlns="" xmlns:a16="http://schemas.microsoft.com/office/drawing/2014/main" id="{A20A5390-F80C-42EA-9241-68D54532AD02}"/>
                </a:ext>
              </a:extLst>
            </p:cNvPr>
            <p:cNvSpPr/>
            <p:nvPr/>
          </p:nvSpPr>
          <p:spPr>
            <a:xfrm>
              <a:off x="1437235" y="4205147"/>
              <a:ext cx="432047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" name="答案方框A">
              <a:extLst>
                <a:ext uri="{FF2B5EF4-FFF2-40B4-BE49-F238E27FC236}">
                  <a16:creationId xmlns="" xmlns:a16="http://schemas.microsoft.com/office/drawing/2014/main" id="{63E70F28-A5F2-44B0-BF40-BFC5432FEB11}"/>
                </a:ext>
              </a:extLst>
            </p:cNvPr>
            <p:cNvSpPr/>
            <p:nvPr/>
          </p:nvSpPr>
          <p:spPr>
            <a:xfrm>
              <a:off x="1341222" y="4139913"/>
              <a:ext cx="4320483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A.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5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日以內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問題">
            <a:extLst>
              <a:ext uri="{FF2B5EF4-FFF2-40B4-BE49-F238E27FC236}">
                <a16:creationId xmlns="" xmlns:a16="http://schemas.microsoft.com/office/drawing/2014/main" id="{4AB234D9-57C6-4200-8DCD-32993BBF652C}"/>
              </a:ext>
            </a:extLst>
          </p:cNvPr>
          <p:cNvGrpSpPr/>
          <p:nvPr/>
        </p:nvGrpSpPr>
        <p:grpSpPr>
          <a:xfrm>
            <a:off x="1024280" y="691118"/>
            <a:ext cx="7409564" cy="2387009"/>
            <a:chOff x="859465" y="1041991"/>
            <a:chExt cx="10473070" cy="2387009"/>
          </a:xfrm>
        </p:grpSpPr>
        <p:sp>
          <p:nvSpPr>
            <p:cNvPr id="5" name="問題框">
              <a:extLst>
                <a:ext uri="{FF2B5EF4-FFF2-40B4-BE49-F238E27FC236}">
                  <a16:creationId xmlns="" xmlns:a16="http://schemas.microsoft.com/office/drawing/2014/main" id="{A4413440-8BE6-4BA0-B8CA-2BA4B1D71E35}"/>
                </a:ext>
              </a:extLst>
            </p:cNvPr>
            <p:cNvSpPr/>
            <p:nvPr/>
          </p:nvSpPr>
          <p:spPr>
            <a:xfrm>
              <a:off x="859465" y="1041991"/>
              <a:ext cx="10473070" cy="2387009"/>
            </a:xfrm>
            <a:prstGeom prst="roundRect">
              <a:avLst/>
            </a:prstGeom>
            <a:solidFill>
              <a:srgbClr val="00B050"/>
            </a:solidFill>
            <a:ln w="7620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問題文字">
              <a:extLst>
                <a:ext uri="{FF2B5EF4-FFF2-40B4-BE49-F238E27FC236}">
                  <a16:creationId xmlns="" xmlns:a16="http://schemas.microsoft.com/office/drawing/2014/main" id="{B5C4E212-6EA8-4608-886A-4B00D039B4F6}"/>
                </a:ext>
              </a:extLst>
            </p:cNvPr>
            <p:cNvSpPr txBox="1"/>
            <p:nvPr/>
          </p:nvSpPr>
          <p:spPr>
            <a:xfrm>
              <a:off x="1151400" y="1257034"/>
              <a:ext cx="9893795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請問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：</a:t>
              </a:r>
              <a:endParaRPr lang="en-US" altLang="zh-TW" sz="4000" b="1" dirty="0">
                <a:solidFill>
                  <a:schemeClr val="bg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有價臨時公演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，應於演出</a:t>
              </a:r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結束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後幾</a:t>
              </a:r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日內報繳稅款？</a:t>
              </a:r>
            </a:p>
          </p:txBody>
        </p:sp>
      </p:grpSp>
      <p:sp>
        <p:nvSpPr>
          <p:cNvPr id="32" name="正確答案">
            <a:extLst>
              <a:ext uri="{FF2B5EF4-FFF2-40B4-BE49-F238E27FC236}">
                <a16:creationId xmlns="" xmlns:a16="http://schemas.microsoft.com/office/drawing/2014/main" id="{9B19E6A0-D525-494D-8414-D32F89F50709}"/>
              </a:ext>
            </a:extLst>
          </p:cNvPr>
          <p:cNvSpPr/>
          <p:nvPr/>
        </p:nvSpPr>
        <p:spPr>
          <a:xfrm>
            <a:off x="1259630" y="4101754"/>
            <a:ext cx="504058" cy="479374"/>
          </a:xfrm>
          <a:prstGeom prst="donut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2"/>
              </a:solidFill>
            </a:endParaRPr>
          </a:p>
        </p:txBody>
      </p:sp>
      <p:sp>
        <p:nvSpPr>
          <p:cNvPr id="33" name="錯誤答案01">
            <a:extLst>
              <a:ext uri="{FF2B5EF4-FFF2-40B4-BE49-F238E27FC236}">
                <a16:creationId xmlns="" xmlns:a16="http://schemas.microsoft.com/office/drawing/2014/main" id="{CF012C6A-5D41-4FFB-96E0-3B0C45E5B68C}"/>
              </a:ext>
            </a:extLst>
          </p:cNvPr>
          <p:cNvSpPr/>
          <p:nvPr/>
        </p:nvSpPr>
        <p:spPr>
          <a:xfrm rot="16200000">
            <a:off x="4952178" y="4056935"/>
            <a:ext cx="695397" cy="591657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錯誤答案02">
            <a:extLst>
              <a:ext uri="{FF2B5EF4-FFF2-40B4-BE49-F238E27FC236}">
                <a16:creationId xmlns="" xmlns:a16="http://schemas.microsoft.com/office/drawing/2014/main" id="{DB186249-51CD-4749-BD56-A4A3A426CB69}"/>
              </a:ext>
            </a:extLst>
          </p:cNvPr>
          <p:cNvSpPr/>
          <p:nvPr/>
        </p:nvSpPr>
        <p:spPr>
          <a:xfrm rot="16200000">
            <a:off x="1142615" y="5414458"/>
            <a:ext cx="666083" cy="576064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錯誤答案03">
            <a:extLst>
              <a:ext uri="{FF2B5EF4-FFF2-40B4-BE49-F238E27FC236}">
                <a16:creationId xmlns="" xmlns:a16="http://schemas.microsoft.com/office/drawing/2014/main" id="{2439EE80-2B85-4248-BEC4-63F4A63288BE}"/>
              </a:ext>
            </a:extLst>
          </p:cNvPr>
          <p:cNvSpPr/>
          <p:nvPr/>
        </p:nvSpPr>
        <p:spPr>
          <a:xfrm rot="16200000">
            <a:off x="5048244" y="5397260"/>
            <a:ext cx="666084" cy="61045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FFFFFF"/>
            </a:solidFill>
          </a:ln>
        </p:spPr>
        <p:txBody>
          <a:bodyPr/>
          <a:lstStyle/>
          <a:p>
            <a:fld id="{FEE99302-F874-4D9F-8C66-3F9B5040E6C6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965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22</a:t>
            </a:fld>
            <a:endParaRPr lang="zh-TW" altLang="en-US"/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罰鍰</a:t>
            </a:r>
          </a:p>
        </p:txBody>
      </p:sp>
      <p:sp>
        <p:nvSpPr>
          <p:cNvPr id="13" name="五邊形 18">
            <a:extLst>
              <a:ext uri="{FF2B5EF4-FFF2-40B4-BE49-F238E27FC236}">
                <a16:creationId xmlns="" xmlns:a16="http://schemas.microsoft.com/office/drawing/2014/main" id="{0A22385E-A535-4504-8518-6278EBECEEE4}"/>
              </a:ext>
            </a:extLst>
          </p:cNvPr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TextBox 22">
            <a:extLst>
              <a:ext uri="{FF2B5EF4-FFF2-40B4-BE49-F238E27FC236}">
                <a16:creationId xmlns="" xmlns:a16="http://schemas.microsoft.com/office/drawing/2014/main" id="{1FA9C7E4-9715-492A-8983-D0E8CCF89216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獎懲規定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755576" y="1340768"/>
            <a:ext cx="7560840" cy="2780928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●凡臨時舉辦娛樂活動，對外售票、收取費用者，</a:t>
            </a:r>
            <a:r>
              <a:rPr lang="zh-TW" altLang="en-US" sz="22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未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於舉</a:t>
            </a:r>
            <a:endParaRPr lang="en-US" altLang="zh-TW" sz="2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 辦前向主管稽徵機關</a:t>
            </a:r>
            <a:r>
              <a:rPr lang="zh-TW" altLang="en-US" sz="22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辦理登記及娛樂稅徵免手續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者，依</a:t>
            </a:r>
            <a:endParaRPr lang="en-US" altLang="zh-TW" sz="2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 其違章情形，裁罰金額如下：</a:t>
            </a:r>
            <a:endParaRPr lang="en-US" altLang="zh-TW" sz="2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符合免徵娛樂稅規定者，處</a:t>
            </a:r>
            <a:r>
              <a:rPr lang="en-US" altLang="zh-TW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1,500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元罰鍰。</a:t>
            </a:r>
          </a:p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不符合免徵娛樂稅規定者，處</a:t>
            </a:r>
            <a:r>
              <a:rPr lang="en-US" altLang="zh-TW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7,500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元罰鍰。</a:t>
            </a:r>
            <a:endParaRPr lang="en-US" altLang="zh-TW" sz="2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●其係機關、團體、公營機構或學校，通知其主管機關依</a:t>
            </a:r>
            <a:endParaRPr lang="en-US" altLang="zh-TW" sz="2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 法懲處其負責人。</a:t>
            </a:r>
            <a:endParaRPr lang="en-US" altLang="zh-TW" sz="2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矩形: 圓角 30">
            <a:extLst>
              <a:ext uri="{FF2B5EF4-FFF2-40B4-BE49-F238E27FC236}">
                <a16:creationId xmlns="" xmlns:a16="http://schemas.microsoft.com/office/drawing/2014/main" id="{4FBA182C-7BEE-4E67-BCA7-63B4C318AFB5}"/>
              </a:ext>
            </a:extLst>
          </p:cNvPr>
          <p:cNvSpPr/>
          <p:nvPr/>
        </p:nvSpPr>
        <p:spPr>
          <a:xfrm>
            <a:off x="1907704" y="836712"/>
            <a:ext cx="1224136" cy="409157"/>
          </a:xfrm>
          <a:prstGeom prst="roundRect">
            <a:avLst/>
          </a:prstGeom>
          <a:solidFill>
            <a:srgbClr val="00B05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娛樂</a:t>
            </a:r>
            <a:r>
              <a:rPr lang="zh-TW" altLang="en-US" sz="1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稅法</a:t>
            </a:r>
            <a:r>
              <a:rPr lang="en-US" altLang="zh-TW" sz="1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§13</a:t>
            </a:r>
            <a:endParaRPr lang="zh-TW" altLang="en-US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矩形: 圓角 32">
            <a:extLst>
              <a:ext uri="{FF2B5EF4-FFF2-40B4-BE49-F238E27FC236}">
                <a16:creationId xmlns="" xmlns:a16="http://schemas.microsoft.com/office/drawing/2014/main" id="{EB0F1C4F-AAAE-4EF6-83C9-180B5ABDA9F4}"/>
              </a:ext>
            </a:extLst>
          </p:cNvPr>
          <p:cNvSpPr/>
          <p:nvPr/>
        </p:nvSpPr>
        <p:spPr>
          <a:xfrm>
            <a:off x="1907704" y="4221088"/>
            <a:ext cx="1224136" cy="4091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娛樂</a:t>
            </a:r>
            <a:r>
              <a:rPr lang="zh-TW" altLang="en-US" sz="1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稅法</a:t>
            </a:r>
            <a:r>
              <a:rPr lang="en-US" altLang="zh-TW" sz="1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§14</a:t>
            </a:r>
            <a:endParaRPr lang="zh-TW" altLang="en-US" sz="14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765752" y="4725144"/>
            <a:ext cx="7550664" cy="864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●代徵人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不為代徵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或短徵、短報、匿報娛樂稅者，除追繳</a:t>
            </a:r>
            <a:endParaRPr lang="en-US" altLang="zh-TW" sz="22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 外，按應納稅額處</a:t>
            </a:r>
            <a:r>
              <a:rPr lang="en-US" altLang="zh-TW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倍至</a:t>
            </a:r>
            <a:r>
              <a:rPr lang="en-US" altLang="zh-TW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倍罰鍰，並得停止其營業。</a:t>
            </a:r>
          </a:p>
        </p:txBody>
      </p:sp>
    </p:spTree>
    <p:extLst>
      <p:ext uri="{BB962C8B-B14F-4D97-AF65-F5344CB8AC3E}">
        <p14:creationId xmlns:p14="http://schemas.microsoft.com/office/powerpoint/2010/main" val="55914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23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809058"/>
              </p:ext>
            </p:extLst>
          </p:nvPr>
        </p:nvGraphicFramePr>
        <p:xfrm>
          <a:off x="395536" y="1412774"/>
          <a:ext cx="8352920" cy="280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8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88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808348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20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21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22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23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24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25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26"/>
                    </a:ext>
                  </a:extLst>
                </a:gridCol>
                <a:gridCol w="269449">
                  <a:extLst>
                    <a:ext uri="{9D8B030D-6E8A-4147-A177-3AD203B41FA5}">
                      <a16:colId xmlns="" xmlns:a16="http://schemas.microsoft.com/office/drawing/2014/main" val="20027"/>
                    </a:ext>
                  </a:extLst>
                </a:gridCol>
              </a:tblGrid>
              <a:tr h="421247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itchFamily="65" charset="-120"/>
                          <a:ea typeface="標楷體" pitchFamily="65" charset="-120"/>
                        </a:rPr>
                        <a:t>繳納日期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zh-TW" altLang="en-US" sz="1600" dirty="0"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gridSpan="20"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lang="zh-TW" altLang="en-US" sz="1600" dirty="0"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lang="zh-TW" altLang="en-US" sz="1600" dirty="0">
                          <a:latin typeface="標楷體" pitchFamily="65" charset="-120"/>
                          <a:ea typeface="標楷體" pitchFamily="65" charset="-120"/>
                        </a:rPr>
                        <a:t>月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73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標楷體" pitchFamily="65" charset="-120"/>
                          <a:ea typeface="標楷體" pitchFamily="65" charset="-120"/>
                        </a:rPr>
                        <a:t>18</a:t>
                      </a:r>
                      <a:r>
                        <a:rPr lang="zh-TW" altLang="en-US" sz="1400" dirty="0" smtClean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  <a:endParaRPr lang="zh-TW" altLang="en-US" sz="1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…</a:t>
                      </a:r>
                      <a:endParaRPr lang="zh-TW" altLang="en-US" sz="1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標楷體" pitchFamily="65" charset="-120"/>
                          <a:ea typeface="標楷體" pitchFamily="65" charset="-120"/>
                        </a:rPr>
                        <a:t>28</a:t>
                      </a:r>
                      <a:r>
                        <a:rPr lang="zh-TW" altLang="en-US" sz="1400" dirty="0" smtClean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  <a:endParaRPr lang="zh-TW" altLang="en-US" sz="1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9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10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11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…</a:t>
                      </a:r>
                      <a:endParaRPr lang="zh-TW" altLang="en-US" sz="1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25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26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27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28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29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31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r>
                        <a:rPr lang="zh-TW" altLang="en-US" sz="1400" dirty="0">
                          <a:latin typeface="標楷體" pitchFamily="65" charset="-120"/>
                          <a:ea typeface="標楷體" pitchFamily="65" charset="-120"/>
                        </a:rPr>
                        <a:t>日以後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7972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獎懲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en-US" altLang="zh-TW" sz="1600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solidFill>
                          <a:srgbClr val="00206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en-US" altLang="zh-TW" sz="1600" b="0" dirty="0">
                        <a:solidFill>
                          <a:srgbClr val="00206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en-US" altLang="zh-TW" sz="1600" b="0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en-US" altLang="zh-TW" sz="1600" b="0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en-US" altLang="zh-TW" sz="1600" b="0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solidFill>
                          <a:srgbClr val="00206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solidFill>
                          <a:srgbClr val="00206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solidFill>
                          <a:srgbClr val="00206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en-US" altLang="zh-TW" sz="1600" b="0" dirty="0">
                        <a:solidFill>
                          <a:srgbClr val="00206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en-US" altLang="zh-TW" sz="1600" b="0" dirty="0">
                        <a:solidFill>
                          <a:srgbClr val="00206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en-US" altLang="zh-TW" sz="1600" b="0" dirty="0">
                        <a:solidFill>
                          <a:srgbClr val="00206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971600" y="328498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獎勵金</a:t>
            </a:r>
            <a:endParaRPr lang="en-US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979712" y="350100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無</a:t>
            </a:r>
            <a:endParaRPr lang="en-US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1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獎勵金</a:t>
            </a:r>
            <a:endParaRPr lang="en-US" altLang="zh-TW" sz="1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979712" y="285293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免</a:t>
            </a:r>
            <a:endParaRPr lang="en-US" altLang="zh-TW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滯納金</a:t>
            </a:r>
            <a:endParaRPr lang="en-US" altLang="zh-TW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771800" y="32849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滯納金</a:t>
            </a:r>
            <a:endParaRPr lang="en-US" altLang="zh-TW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3563888" y="32849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滯納金</a:t>
            </a:r>
            <a:endParaRPr lang="en-US" altLang="zh-TW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355976" y="32849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滯納金</a:t>
            </a:r>
            <a:endParaRPr lang="en-US" altLang="zh-TW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6012160" y="3276273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滯納金</a:t>
            </a:r>
            <a:endParaRPr lang="en-US" altLang="zh-TW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6804248" y="3276273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滯納金</a:t>
            </a:r>
            <a:endParaRPr lang="en-US" altLang="zh-TW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7740352" y="3276273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滯納金</a:t>
            </a:r>
            <a:endParaRPr lang="en-US" altLang="zh-TW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1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5220072" y="335699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標題 1"/>
          <p:cNvSpPr txBox="1">
            <a:spLocks/>
          </p:cNvSpPr>
          <p:nvPr/>
        </p:nvSpPr>
        <p:spPr>
          <a:xfrm>
            <a:off x="2339752" y="332656"/>
            <a:ext cx="4464496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獎勵金與滯納金</a:t>
            </a:r>
          </a:p>
        </p:txBody>
      </p:sp>
      <p:sp>
        <p:nvSpPr>
          <p:cNvPr id="21" name="五邊形 18">
            <a:extLst>
              <a:ext uri="{FF2B5EF4-FFF2-40B4-BE49-F238E27FC236}">
                <a16:creationId xmlns="" xmlns:a16="http://schemas.microsoft.com/office/drawing/2014/main" id="{B2949045-6820-4925-B0FF-EAE909A19250}"/>
              </a:ext>
            </a:extLst>
          </p:cNvPr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TextBox 22">
            <a:extLst>
              <a:ext uri="{FF2B5EF4-FFF2-40B4-BE49-F238E27FC236}">
                <a16:creationId xmlns="" xmlns:a16="http://schemas.microsoft.com/office/drawing/2014/main" id="{9AC122C5-C750-49A8-B418-8FF4722D9604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獎懲規定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23" name="矩形: 圓角 14">
            <a:extLst>
              <a:ext uri="{FF2B5EF4-FFF2-40B4-BE49-F238E27FC236}">
                <a16:creationId xmlns="" xmlns:a16="http://schemas.microsoft.com/office/drawing/2014/main" id="{24C70C76-AF46-4477-B347-D22C4E0AA544}"/>
              </a:ext>
            </a:extLst>
          </p:cNvPr>
          <p:cNvSpPr/>
          <p:nvPr/>
        </p:nvSpPr>
        <p:spPr>
          <a:xfrm>
            <a:off x="2771800" y="1124744"/>
            <a:ext cx="3563824" cy="324036"/>
          </a:xfrm>
          <a:prstGeom prst="roundRect">
            <a:avLst/>
          </a:prstGeom>
          <a:solidFill>
            <a:srgbClr val="FFD03B"/>
          </a:solidFill>
          <a:ln w="31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繳納期間：</a:t>
            </a:r>
            <a:r>
              <a:rPr lang="en-US" altLang="zh-TW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114</a:t>
            </a:r>
            <a:r>
              <a:rPr lang="zh-TW" altLang="en-US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4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19</a:t>
            </a:r>
            <a:r>
              <a:rPr lang="zh-TW" altLang="en-US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14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〜</a:t>
            </a:r>
            <a:r>
              <a:rPr lang="en-US" altLang="zh-TW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114</a:t>
            </a:r>
            <a:r>
              <a:rPr lang="zh-TW" altLang="en-US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4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4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28</a:t>
            </a:r>
            <a:r>
              <a:rPr lang="zh-TW" altLang="en-US" sz="1400" b="1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日</a:t>
            </a:r>
            <a:endParaRPr lang="zh-TW" altLang="en-US" sz="14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467544" y="4365104"/>
            <a:ext cx="7848872" cy="792088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娛樂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稅法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§11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2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依法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代徵並如期繳納稅款者，按其代徵稅</a:t>
            </a:r>
            <a:r>
              <a:rPr lang="zh-TW" altLang="en-US" sz="22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款額</a:t>
            </a:r>
            <a:endParaRPr lang="en-US" altLang="zh-TW" sz="2200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2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           給予</a:t>
            </a:r>
            <a:r>
              <a:rPr lang="en-US" altLang="zh-TW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％之</a:t>
            </a:r>
            <a:r>
              <a:rPr lang="zh-TW" altLang="en-US" sz="22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獎勵金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2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467544" y="5301208"/>
            <a:ext cx="7848872" cy="11521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稅捐稽徵</a:t>
            </a:r>
            <a:r>
              <a:rPr lang="zh-TW" altLang="en-US" sz="2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lang="en-US" altLang="zh-TW" sz="2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§20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：依稅法規定逾期繳納稅捐應加徵滯納金者</a:t>
            </a:r>
            <a:r>
              <a:rPr lang="zh-TW" altLang="en-US" sz="22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200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2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             每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逾</a:t>
            </a:r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按滯</a:t>
            </a:r>
            <a:r>
              <a:rPr lang="zh-TW" altLang="en-US" sz="22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納數額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加徵</a:t>
            </a:r>
            <a:r>
              <a:rPr lang="en-US" altLang="zh-TW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％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滯納金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；逾</a:t>
            </a:r>
            <a:r>
              <a:rPr lang="en-US" altLang="zh-TW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2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2200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2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             仍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未繳納者，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移送強制執行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2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" name="矩形: 圓角 29">
            <a:extLst>
              <a:ext uri="{FF2B5EF4-FFF2-40B4-BE49-F238E27FC236}">
                <a16:creationId xmlns="" xmlns:a16="http://schemas.microsoft.com/office/drawing/2014/main" id="{8193224E-86DB-45DF-B013-1D0A33F015F3}"/>
              </a:ext>
            </a:extLst>
          </p:cNvPr>
          <p:cNvSpPr/>
          <p:nvPr/>
        </p:nvSpPr>
        <p:spPr>
          <a:xfrm>
            <a:off x="7740352" y="3861048"/>
            <a:ext cx="1296144" cy="360040"/>
          </a:xfrm>
          <a:prstGeom prst="roundRect">
            <a:avLst/>
          </a:prstGeom>
          <a:solidFill>
            <a:srgbClr val="FF66FF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移送強制執行</a:t>
            </a:r>
          </a:p>
        </p:txBody>
      </p:sp>
      <p:sp>
        <p:nvSpPr>
          <p:cNvPr id="25" name="矩形: 圓角 29">
            <a:extLst>
              <a:ext uri="{FF2B5EF4-FFF2-40B4-BE49-F238E27FC236}">
                <a16:creationId xmlns="" xmlns:a16="http://schemas.microsoft.com/office/drawing/2014/main" id="{8193224E-86DB-45DF-B013-1D0A33F015F3}"/>
              </a:ext>
            </a:extLst>
          </p:cNvPr>
          <p:cNvSpPr/>
          <p:nvPr/>
        </p:nvSpPr>
        <p:spPr>
          <a:xfrm>
            <a:off x="7884368" y="2924944"/>
            <a:ext cx="1008112" cy="360040"/>
          </a:xfrm>
          <a:prstGeom prst="roundRect">
            <a:avLst/>
          </a:prstGeom>
          <a:solidFill>
            <a:srgbClr val="FF66FF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zh-TW" altLang="en-US" sz="1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上限</a:t>
            </a:r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1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％</a:t>
            </a:r>
            <a:endParaRPr lang="zh-TW" altLang="en-US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2555776" y="476671"/>
            <a:ext cx="1728192" cy="5453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4860032" y="476672"/>
            <a:ext cx="1728192" cy="5453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8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3" grpId="0" animBg="1"/>
      <p:bldP spid="26" grpId="0" animBg="1"/>
      <p:bldP spid="28" grpId="0" animBg="1"/>
      <p:bldP spid="24" grpId="0" animBg="1"/>
      <p:bldP spid="25" grpId="0" animBg="1"/>
      <p:bldP spid="27" grpId="0" animBg="1"/>
      <p:bldP spid="27" grpId="1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答案D">
            <a:extLst>
              <a:ext uri="{FF2B5EF4-FFF2-40B4-BE49-F238E27FC236}">
                <a16:creationId xmlns="" xmlns:a16="http://schemas.microsoft.com/office/drawing/2014/main" id="{9B564494-9467-4C5A-9E4C-0CD1E28D841B}"/>
              </a:ext>
            </a:extLst>
          </p:cNvPr>
          <p:cNvGrpSpPr/>
          <p:nvPr/>
        </p:nvGrpSpPr>
        <p:grpSpPr>
          <a:xfrm>
            <a:off x="4932040" y="5131515"/>
            <a:ext cx="3456384" cy="1168258"/>
            <a:chOff x="1232358" y="4142686"/>
            <a:chExt cx="4377036" cy="1168258"/>
          </a:xfrm>
          <a:solidFill>
            <a:srgbClr val="92D050"/>
          </a:solidFill>
        </p:grpSpPr>
        <p:sp>
          <p:nvSpPr>
            <p:cNvPr id="27" name="答案方框D陰影">
              <a:extLst>
                <a:ext uri="{FF2B5EF4-FFF2-40B4-BE49-F238E27FC236}">
                  <a16:creationId xmlns="" xmlns:a16="http://schemas.microsoft.com/office/drawing/2014/main" id="{5E29FD17-9C67-4278-B37C-9CF0C92A1A77}"/>
                </a:ext>
              </a:extLst>
            </p:cNvPr>
            <p:cNvSpPr/>
            <p:nvPr/>
          </p:nvSpPr>
          <p:spPr>
            <a:xfrm>
              <a:off x="1424365" y="4205147"/>
              <a:ext cx="418502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8" name="答案方框D">
              <a:extLst>
                <a:ext uri="{FF2B5EF4-FFF2-40B4-BE49-F238E27FC236}">
                  <a16:creationId xmlns="" xmlns:a16="http://schemas.microsoft.com/office/drawing/2014/main" id="{DACBB97E-FF84-4B47-9914-3F69004A9DCF}"/>
                </a:ext>
              </a:extLst>
            </p:cNvPr>
            <p:cNvSpPr/>
            <p:nvPr/>
          </p:nvSpPr>
          <p:spPr>
            <a:xfrm>
              <a:off x="1232358" y="4142686"/>
              <a:ext cx="4282420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D.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獎勵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金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5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％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3" name="答案C">
            <a:extLst>
              <a:ext uri="{FF2B5EF4-FFF2-40B4-BE49-F238E27FC236}">
                <a16:creationId xmlns="" xmlns:a16="http://schemas.microsoft.com/office/drawing/2014/main" id="{BA5395B6-6149-4C22-BFD0-18EC18C977A2}"/>
              </a:ext>
            </a:extLst>
          </p:cNvPr>
          <p:cNvGrpSpPr/>
          <p:nvPr/>
        </p:nvGrpSpPr>
        <p:grpSpPr>
          <a:xfrm>
            <a:off x="1187622" y="5131515"/>
            <a:ext cx="3384378" cy="1168258"/>
            <a:chOff x="1341221" y="4142686"/>
            <a:chExt cx="4512503" cy="1168258"/>
          </a:xfrm>
          <a:solidFill>
            <a:srgbClr val="92D050"/>
          </a:solidFill>
        </p:grpSpPr>
        <p:sp>
          <p:nvSpPr>
            <p:cNvPr id="24" name="答案方框C陰影">
              <a:extLst>
                <a:ext uri="{FF2B5EF4-FFF2-40B4-BE49-F238E27FC236}">
                  <a16:creationId xmlns="" xmlns:a16="http://schemas.microsoft.com/office/drawing/2014/main" id="{4310C051-01E5-44BF-BBE9-281568A42190}"/>
                </a:ext>
              </a:extLst>
            </p:cNvPr>
            <p:cNvSpPr/>
            <p:nvPr/>
          </p:nvSpPr>
          <p:spPr>
            <a:xfrm>
              <a:off x="1437235" y="4205147"/>
              <a:ext cx="441648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5" name="答案方框C">
              <a:extLst>
                <a:ext uri="{FF2B5EF4-FFF2-40B4-BE49-F238E27FC236}">
                  <a16:creationId xmlns="" xmlns:a16="http://schemas.microsoft.com/office/drawing/2014/main" id="{BCB13579-B0C8-4187-8F89-542DC92D1C84}"/>
                </a:ext>
              </a:extLst>
            </p:cNvPr>
            <p:cNvSpPr/>
            <p:nvPr/>
          </p:nvSpPr>
          <p:spPr>
            <a:xfrm>
              <a:off x="1341221" y="4142686"/>
              <a:ext cx="4416491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C.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獎勵金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2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％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4" name="答案B">
            <a:extLst>
              <a:ext uri="{FF2B5EF4-FFF2-40B4-BE49-F238E27FC236}">
                <a16:creationId xmlns="" xmlns:a16="http://schemas.microsoft.com/office/drawing/2014/main" id="{79A9970E-D7EB-4111-9488-AEF263B943EA}"/>
              </a:ext>
            </a:extLst>
          </p:cNvPr>
          <p:cNvGrpSpPr/>
          <p:nvPr/>
        </p:nvGrpSpPr>
        <p:grpSpPr>
          <a:xfrm>
            <a:off x="4932040" y="3767749"/>
            <a:ext cx="3384376" cy="1171031"/>
            <a:chOff x="1273632" y="4139913"/>
            <a:chExt cx="4494029" cy="1171031"/>
          </a:xfrm>
          <a:solidFill>
            <a:srgbClr val="92D050"/>
          </a:solidFill>
        </p:grpSpPr>
        <p:sp>
          <p:nvSpPr>
            <p:cNvPr id="15" name="答案方框B陰影">
              <a:extLst>
                <a:ext uri="{FF2B5EF4-FFF2-40B4-BE49-F238E27FC236}">
                  <a16:creationId xmlns="" xmlns:a16="http://schemas.microsoft.com/office/drawing/2014/main" id="{32FB42FE-01B8-47D5-B0DF-B25A11EED073}"/>
                </a:ext>
              </a:extLst>
            </p:cNvPr>
            <p:cNvSpPr/>
            <p:nvPr/>
          </p:nvSpPr>
          <p:spPr>
            <a:xfrm>
              <a:off x="1443403" y="4205147"/>
              <a:ext cx="4324258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答案方框B">
              <a:extLst>
                <a:ext uri="{FF2B5EF4-FFF2-40B4-BE49-F238E27FC236}">
                  <a16:creationId xmlns="" xmlns:a16="http://schemas.microsoft.com/office/drawing/2014/main" id="{6214DE20-EED5-4D5D-BAD2-B9F83B820AC0}"/>
                </a:ext>
              </a:extLst>
            </p:cNvPr>
            <p:cNvSpPr/>
            <p:nvPr/>
          </p:nvSpPr>
          <p:spPr>
            <a:xfrm>
              <a:off x="1273632" y="4139913"/>
              <a:ext cx="4416492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B.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獎勵金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1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％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答案A">
            <a:extLst>
              <a:ext uri="{FF2B5EF4-FFF2-40B4-BE49-F238E27FC236}">
                <a16:creationId xmlns="" xmlns:a16="http://schemas.microsoft.com/office/drawing/2014/main" id="{D038E48A-D1A6-4517-A681-FDBDF855DCB1}"/>
              </a:ext>
            </a:extLst>
          </p:cNvPr>
          <p:cNvGrpSpPr/>
          <p:nvPr/>
        </p:nvGrpSpPr>
        <p:grpSpPr>
          <a:xfrm>
            <a:off x="1187623" y="3789040"/>
            <a:ext cx="3312369" cy="1171031"/>
            <a:chOff x="1341222" y="4139913"/>
            <a:chExt cx="4416492" cy="1171031"/>
          </a:xfrm>
        </p:grpSpPr>
        <p:sp>
          <p:nvSpPr>
            <p:cNvPr id="9" name="答案方框A陰影">
              <a:extLst>
                <a:ext uri="{FF2B5EF4-FFF2-40B4-BE49-F238E27FC236}">
                  <a16:creationId xmlns="" xmlns:a16="http://schemas.microsoft.com/office/drawing/2014/main" id="{A20A5390-F80C-42EA-9241-68D54532AD02}"/>
                </a:ext>
              </a:extLst>
            </p:cNvPr>
            <p:cNvSpPr/>
            <p:nvPr/>
          </p:nvSpPr>
          <p:spPr>
            <a:xfrm>
              <a:off x="1437235" y="4205147"/>
              <a:ext cx="432047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" name="答案方框A">
              <a:extLst>
                <a:ext uri="{FF2B5EF4-FFF2-40B4-BE49-F238E27FC236}">
                  <a16:creationId xmlns="" xmlns:a16="http://schemas.microsoft.com/office/drawing/2014/main" id="{63E70F28-A5F2-44B0-BF40-BFC5432FEB11}"/>
                </a:ext>
              </a:extLst>
            </p:cNvPr>
            <p:cNvSpPr/>
            <p:nvPr/>
          </p:nvSpPr>
          <p:spPr>
            <a:xfrm>
              <a:off x="1341222" y="4139913"/>
              <a:ext cx="4320483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A.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無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獎勵金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問題">
            <a:extLst>
              <a:ext uri="{FF2B5EF4-FFF2-40B4-BE49-F238E27FC236}">
                <a16:creationId xmlns="" xmlns:a16="http://schemas.microsoft.com/office/drawing/2014/main" id="{4AB234D9-57C6-4200-8DCD-32993BBF652C}"/>
              </a:ext>
            </a:extLst>
          </p:cNvPr>
          <p:cNvGrpSpPr/>
          <p:nvPr/>
        </p:nvGrpSpPr>
        <p:grpSpPr>
          <a:xfrm>
            <a:off x="1024280" y="691118"/>
            <a:ext cx="7409564" cy="2387009"/>
            <a:chOff x="859465" y="1041991"/>
            <a:chExt cx="10473070" cy="2387009"/>
          </a:xfrm>
        </p:grpSpPr>
        <p:sp>
          <p:nvSpPr>
            <p:cNvPr id="5" name="問題框">
              <a:extLst>
                <a:ext uri="{FF2B5EF4-FFF2-40B4-BE49-F238E27FC236}">
                  <a16:creationId xmlns="" xmlns:a16="http://schemas.microsoft.com/office/drawing/2014/main" id="{A4413440-8BE6-4BA0-B8CA-2BA4B1D71E35}"/>
                </a:ext>
              </a:extLst>
            </p:cNvPr>
            <p:cNvSpPr/>
            <p:nvPr/>
          </p:nvSpPr>
          <p:spPr>
            <a:xfrm>
              <a:off x="859465" y="1041991"/>
              <a:ext cx="10473070" cy="2387009"/>
            </a:xfrm>
            <a:prstGeom prst="roundRect">
              <a:avLst/>
            </a:prstGeom>
            <a:solidFill>
              <a:srgbClr val="00B050"/>
            </a:solidFill>
            <a:ln w="7620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問題文字">
              <a:extLst>
                <a:ext uri="{FF2B5EF4-FFF2-40B4-BE49-F238E27FC236}">
                  <a16:creationId xmlns="" xmlns:a16="http://schemas.microsoft.com/office/drawing/2014/main" id="{B5C4E212-6EA8-4608-886A-4B00D039B4F6}"/>
                </a:ext>
              </a:extLst>
            </p:cNvPr>
            <p:cNvSpPr txBox="1"/>
            <p:nvPr/>
          </p:nvSpPr>
          <p:spPr>
            <a:xfrm>
              <a:off x="1151400" y="1257034"/>
              <a:ext cx="9893795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請問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：</a:t>
              </a:r>
              <a:endParaRPr lang="en-US" altLang="zh-TW" sz="4000" b="1" dirty="0">
                <a:solidFill>
                  <a:schemeClr val="bg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依法代徵並如期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繳納娛樂稅可享代</a:t>
              </a:r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徵稅款額幾％之獎勵金？</a:t>
              </a:r>
            </a:p>
          </p:txBody>
        </p:sp>
      </p:grpSp>
      <p:sp>
        <p:nvSpPr>
          <p:cNvPr id="32" name="正確答案">
            <a:extLst>
              <a:ext uri="{FF2B5EF4-FFF2-40B4-BE49-F238E27FC236}">
                <a16:creationId xmlns="" xmlns:a16="http://schemas.microsoft.com/office/drawing/2014/main" id="{9B19E6A0-D525-494D-8414-D32F89F50709}"/>
              </a:ext>
            </a:extLst>
          </p:cNvPr>
          <p:cNvSpPr/>
          <p:nvPr/>
        </p:nvSpPr>
        <p:spPr>
          <a:xfrm>
            <a:off x="5004046" y="4080960"/>
            <a:ext cx="504058" cy="479374"/>
          </a:xfrm>
          <a:prstGeom prst="donut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2"/>
              </a:solidFill>
            </a:endParaRPr>
          </a:p>
        </p:txBody>
      </p:sp>
      <p:sp>
        <p:nvSpPr>
          <p:cNvPr id="33" name="錯誤答案01">
            <a:extLst>
              <a:ext uri="{FF2B5EF4-FFF2-40B4-BE49-F238E27FC236}">
                <a16:creationId xmlns="" xmlns:a16="http://schemas.microsoft.com/office/drawing/2014/main" id="{CF012C6A-5D41-4FFB-96E0-3B0C45E5B68C}"/>
              </a:ext>
            </a:extLst>
          </p:cNvPr>
          <p:cNvSpPr/>
          <p:nvPr/>
        </p:nvSpPr>
        <p:spPr>
          <a:xfrm rot="16200000">
            <a:off x="1135755" y="4056934"/>
            <a:ext cx="695397" cy="591657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錯誤答案02">
            <a:extLst>
              <a:ext uri="{FF2B5EF4-FFF2-40B4-BE49-F238E27FC236}">
                <a16:creationId xmlns="" xmlns:a16="http://schemas.microsoft.com/office/drawing/2014/main" id="{DB186249-51CD-4749-BD56-A4A3A426CB69}"/>
              </a:ext>
            </a:extLst>
          </p:cNvPr>
          <p:cNvSpPr/>
          <p:nvPr/>
        </p:nvSpPr>
        <p:spPr>
          <a:xfrm rot="16200000">
            <a:off x="1142615" y="5414458"/>
            <a:ext cx="666083" cy="576064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錯誤答案03">
            <a:extLst>
              <a:ext uri="{FF2B5EF4-FFF2-40B4-BE49-F238E27FC236}">
                <a16:creationId xmlns="" xmlns:a16="http://schemas.microsoft.com/office/drawing/2014/main" id="{2439EE80-2B85-4248-BEC4-63F4A63288BE}"/>
              </a:ext>
            </a:extLst>
          </p:cNvPr>
          <p:cNvSpPr/>
          <p:nvPr/>
        </p:nvSpPr>
        <p:spPr>
          <a:xfrm rot="16200000">
            <a:off x="4941840" y="5397260"/>
            <a:ext cx="666084" cy="61045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FFFFFF"/>
            </a:solidFill>
          </a:ln>
        </p:spPr>
        <p:txBody>
          <a:bodyPr/>
          <a:lstStyle/>
          <a:p>
            <a:fld id="{FEE99302-F874-4D9F-8C66-3F9B5040E6C6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5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25</a:t>
            </a:fld>
            <a:endParaRPr lang="zh-TW" altLang="en-US"/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減徵</a:t>
            </a:r>
          </a:p>
        </p:txBody>
      </p:sp>
      <p:sp>
        <p:nvSpPr>
          <p:cNvPr id="16" name="五邊形 18">
            <a:extLst>
              <a:ext uri="{FF2B5EF4-FFF2-40B4-BE49-F238E27FC236}">
                <a16:creationId xmlns="" xmlns:a16="http://schemas.microsoft.com/office/drawing/2014/main" id="{ADDF9F67-AA9C-467E-9ED0-4E22EEC85F06}"/>
              </a:ext>
            </a:extLst>
          </p:cNvPr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TextBox 22">
            <a:extLst>
              <a:ext uri="{FF2B5EF4-FFF2-40B4-BE49-F238E27FC236}">
                <a16:creationId xmlns="" xmlns:a16="http://schemas.microsoft.com/office/drawing/2014/main" id="{3C11F734-14F4-4B72-B5DB-94C96625B4C5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減免規定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395536" y="1412776"/>
            <a:ext cx="2376264" cy="2448272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經</a:t>
            </a:r>
            <a:r>
              <a:rPr lang="zh-TW" altLang="en-US" sz="22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文化部認可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之文化勞務或銷售收入，申請依</a:t>
            </a:r>
            <a:r>
              <a:rPr lang="zh-TW" altLang="en-US" sz="22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文化藝術事業減免營業稅及娛樂稅辦法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減半課徵娛樂稅。</a:t>
            </a:r>
            <a:endParaRPr lang="en-US" altLang="zh-TW" sz="2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9" name="直線接點 18"/>
          <p:cNvCxnSpPr>
            <a:cxnSpLocks/>
          </p:cNvCxnSpPr>
          <p:nvPr/>
        </p:nvCxnSpPr>
        <p:spPr>
          <a:xfrm>
            <a:off x="683568" y="3861048"/>
            <a:ext cx="0" cy="7200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683568" y="4581128"/>
            <a:ext cx="43204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1691680" y="4941168"/>
            <a:ext cx="0" cy="28803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圓角矩形 21"/>
          <p:cNvSpPr/>
          <p:nvPr/>
        </p:nvSpPr>
        <p:spPr>
          <a:xfrm>
            <a:off x="1115616" y="4293096"/>
            <a:ext cx="1584176" cy="648072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檢附文化</a:t>
            </a:r>
            <a:r>
              <a:rPr lang="zh-TW" altLang="en-US" sz="20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部</a:t>
            </a:r>
            <a:endParaRPr lang="en-US" altLang="zh-TW" sz="20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核准公文</a:t>
            </a:r>
            <a:endParaRPr lang="en-US" altLang="zh-TW" sz="20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1259632" y="5229200"/>
            <a:ext cx="792088" cy="1152128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可減免營業稅</a:t>
            </a:r>
            <a:endParaRPr lang="en-US" altLang="zh-TW" sz="20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3203848" y="1412776"/>
            <a:ext cx="2088232" cy="24482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於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本縣公有場館演出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者，其徵收率減半課徵。</a:t>
            </a:r>
            <a:r>
              <a:rPr lang="en-US" altLang="zh-TW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金門縣娛樂稅徵收率自治</a:t>
            </a:r>
            <a:r>
              <a:rPr lang="zh-TW" altLang="en-US" sz="22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條例</a:t>
            </a:r>
            <a:r>
              <a:rPr lang="en-US" altLang="zh-TW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§2Ⅱ)</a:t>
            </a:r>
          </a:p>
        </p:txBody>
      </p:sp>
      <p:cxnSp>
        <p:nvCxnSpPr>
          <p:cNvPr id="26" name="直線接點 25"/>
          <p:cNvCxnSpPr/>
          <p:nvPr/>
        </p:nvCxnSpPr>
        <p:spPr>
          <a:xfrm>
            <a:off x="3923928" y="4042494"/>
            <a:ext cx="868656" cy="0"/>
          </a:xfrm>
          <a:prstGeom prst="line">
            <a:avLst/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圓角矩形 26"/>
          <p:cNvSpPr/>
          <p:nvPr/>
        </p:nvSpPr>
        <p:spPr>
          <a:xfrm rot="5400000">
            <a:off x="3005826" y="5211198"/>
            <a:ext cx="1872208" cy="4680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zh-TW" altLang="en-US" sz="20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文化局演藝</a:t>
            </a:r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廳</a:t>
            </a:r>
            <a:endParaRPr lang="en-US" altLang="zh-TW" sz="20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5796136" y="1412776"/>
            <a:ext cx="2952328" cy="24482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經</a:t>
            </a:r>
            <a:r>
              <a:rPr lang="zh-TW" altLang="en-US" sz="2200" b="1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文化部認可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減半課徵娛樂稅之文化藝術活動，如亦符合於</a:t>
            </a:r>
            <a:r>
              <a:rPr lang="zh-TW" altLang="en-US" sz="2200" b="1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本縣公有場館演出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，娛樂稅（徵收率）減半課徵之規定者，娛樂稅再減半課徵。</a:t>
            </a:r>
          </a:p>
        </p:txBody>
      </p:sp>
      <p:cxnSp>
        <p:nvCxnSpPr>
          <p:cNvPr id="33" name="直線接點 32"/>
          <p:cNvCxnSpPr>
            <a:cxnSpLocks/>
          </p:cNvCxnSpPr>
          <p:nvPr/>
        </p:nvCxnSpPr>
        <p:spPr>
          <a:xfrm>
            <a:off x="7164288" y="3861048"/>
            <a:ext cx="0" cy="36004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圓角矩形 33"/>
          <p:cNvSpPr/>
          <p:nvPr/>
        </p:nvSpPr>
        <p:spPr>
          <a:xfrm>
            <a:off x="6372200" y="4221088"/>
            <a:ext cx="1656184" cy="39604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rgbClr val="6600FF"/>
                </a:solidFill>
                <a:latin typeface="標楷體" pitchFamily="65" charset="-120"/>
                <a:ea typeface="標楷體" pitchFamily="65" charset="-120"/>
              </a:rPr>
              <a:t>減半再減半</a:t>
            </a:r>
            <a:endParaRPr lang="en-US" altLang="zh-TW" sz="2000" dirty="0">
              <a:solidFill>
                <a:srgbClr val="6600FF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5" name="直線接點 24"/>
          <p:cNvCxnSpPr/>
          <p:nvPr/>
        </p:nvCxnSpPr>
        <p:spPr>
          <a:xfrm>
            <a:off x="4355976" y="3861048"/>
            <a:ext cx="0" cy="180020"/>
          </a:xfrm>
          <a:prstGeom prst="line">
            <a:avLst/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3923928" y="4010478"/>
            <a:ext cx="4560" cy="501204"/>
          </a:xfrm>
          <a:prstGeom prst="line">
            <a:avLst/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>
            <a:off x="4788024" y="4041068"/>
            <a:ext cx="4560" cy="501204"/>
          </a:xfrm>
          <a:prstGeom prst="line">
            <a:avLst/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圓角矩形 35"/>
          <p:cNvSpPr/>
          <p:nvPr/>
        </p:nvSpPr>
        <p:spPr>
          <a:xfrm rot="16200000">
            <a:off x="4135760" y="4945361"/>
            <a:ext cx="1368152" cy="4956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翟山坑道</a:t>
            </a:r>
            <a:endParaRPr lang="en-US" altLang="zh-TW" sz="20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629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3" grpId="0" animBg="1"/>
      <p:bldP spid="24" grpId="0" animBg="1"/>
      <p:bldP spid="24" grpId="1" animBg="1"/>
      <p:bldP spid="24" grpId="2" animBg="1"/>
      <p:bldP spid="27" grpId="0" animBg="1"/>
      <p:bldP spid="31" grpId="0" animBg="1"/>
      <p:bldP spid="31" grpId="1" animBg="1"/>
      <p:bldP spid="31" grpId="2" animBg="1"/>
      <p:bldP spid="34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6">
            <a:extLst>
              <a:ext uri="{FF2B5EF4-FFF2-40B4-BE49-F238E27FC236}">
                <a16:creationId xmlns="" xmlns:a16="http://schemas.microsoft.com/office/drawing/2014/main" id="{B569F3B7-2E11-4959-8696-360F001914AD}"/>
              </a:ext>
            </a:extLst>
          </p:cNvPr>
          <p:cNvSpPr/>
          <p:nvPr/>
        </p:nvSpPr>
        <p:spPr>
          <a:xfrm>
            <a:off x="2915816" y="4064430"/>
            <a:ext cx="3384376" cy="660714"/>
          </a:xfrm>
          <a:prstGeom prst="roundRect">
            <a:avLst/>
          </a:prstGeom>
          <a:solidFill>
            <a:srgbClr val="FFD03B"/>
          </a:solidFill>
          <a:ln w="3175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演出</a:t>
            </a:r>
            <a:r>
              <a:rPr lang="en-US" altLang="zh-TW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日前向稽徵機關申請，未經事前申請，不得免娛樂稅。</a:t>
            </a:r>
            <a:endParaRPr lang="en-US" altLang="zh-TW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五邊形 18">
            <a:extLst>
              <a:ext uri="{FF2B5EF4-FFF2-40B4-BE49-F238E27FC236}">
                <a16:creationId xmlns="" xmlns:a16="http://schemas.microsoft.com/office/drawing/2014/main" id="{076690F0-DC2C-4FCE-870C-76D6C12E9B48}"/>
              </a:ext>
            </a:extLst>
          </p:cNvPr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C598C67-79B7-4B42-A855-071FB572A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26</a:t>
            </a:fld>
            <a:endParaRPr lang="zh-TW" altLang="en-US"/>
          </a:p>
        </p:txBody>
      </p:sp>
      <p:sp>
        <p:nvSpPr>
          <p:cNvPr id="9" name="TextBox 22">
            <a:extLst>
              <a:ext uri="{FF2B5EF4-FFF2-40B4-BE49-F238E27FC236}">
                <a16:creationId xmlns="" xmlns:a16="http://schemas.microsoft.com/office/drawing/2014/main" id="{9A2F9859-EAA3-4ABD-AB34-10E6C64FFB7F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減免規定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1" name="標題 1">
            <a:extLst>
              <a:ext uri="{FF2B5EF4-FFF2-40B4-BE49-F238E27FC236}">
                <a16:creationId xmlns="" xmlns:a16="http://schemas.microsoft.com/office/drawing/2014/main" id="{745DFF18-1DF7-4697-93D0-AB2AE5E28575}"/>
              </a:ext>
            </a:extLst>
          </p:cNvPr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免徵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539552" y="1412776"/>
            <a:ext cx="3816424" cy="2448272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教育、文化、公益、慈善機關、團體，合於民法總則公益社團或財團之組織，或依其他關係法令經向主管機關登記或立案者，所舉辦之各種娛樂，其</a:t>
            </a:r>
            <a:r>
              <a:rPr lang="zh-TW" altLang="en-US" sz="22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全部收入作為本事業之用</a:t>
            </a:r>
            <a:r>
              <a:rPr lang="zh-TW" altLang="en-US" sz="2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者。</a:t>
            </a:r>
          </a:p>
        </p:txBody>
      </p:sp>
      <p:cxnSp>
        <p:nvCxnSpPr>
          <p:cNvPr id="13" name="直線接點 12"/>
          <p:cNvCxnSpPr>
            <a:cxnSpLocks/>
          </p:cNvCxnSpPr>
          <p:nvPr/>
        </p:nvCxnSpPr>
        <p:spPr>
          <a:xfrm>
            <a:off x="827584" y="3834000"/>
            <a:ext cx="0" cy="74712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圓角矩形 14"/>
          <p:cNvSpPr/>
          <p:nvPr/>
        </p:nvSpPr>
        <p:spPr>
          <a:xfrm>
            <a:off x="1259632" y="4077072"/>
            <a:ext cx="2880320" cy="1008112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0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經主管機關核准發給其門票或代價全部收入作為本事業之用的證明</a:t>
            </a:r>
            <a:endParaRPr lang="zh-TW" altLang="en-US" sz="2000" dirty="0">
              <a:solidFill>
                <a:srgbClr val="FFFFFF"/>
              </a:solidFill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1259632" y="5301208"/>
            <a:ext cx="2880320" cy="504056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0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收支對照表</a:t>
            </a:r>
            <a:endParaRPr lang="zh-TW" altLang="en-US" sz="2000" dirty="0">
              <a:solidFill>
                <a:srgbClr val="FFFFFF"/>
              </a:solidFill>
            </a:endParaRPr>
          </a:p>
        </p:txBody>
      </p:sp>
      <p:cxnSp>
        <p:nvCxnSpPr>
          <p:cNvPr id="18" name="直線接點 17"/>
          <p:cNvCxnSpPr>
            <a:endCxn id="15" idx="1"/>
          </p:cNvCxnSpPr>
          <p:nvPr/>
        </p:nvCxnSpPr>
        <p:spPr>
          <a:xfrm>
            <a:off x="827584" y="4581128"/>
            <a:ext cx="43204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827584" y="5445224"/>
            <a:ext cx="43204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圓角矩形 20"/>
          <p:cNvSpPr/>
          <p:nvPr/>
        </p:nvSpPr>
        <p:spPr>
          <a:xfrm>
            <a:off x="4788024" y="1412776"/>
            <a:ext cx="3816424" cy="24482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ClrTx/>
              <a:buSzTx/>
              <a:buFontTx/>
              <a:buNone/>
            </a:pPr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以全部收入，減除必要開支外，作為</a:t>
            </a: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救災或勞軍用</a:t>
            </a:r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之各種娛樂。</a:t>
            </a:r>
            <a:r>
              <a:rPr lang="en-US" altLang="zh-TW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准予減除之必要開支，最高不得超過全部收入</a:t>
            </a:r>
            <a:r>
              <a:rPr lang="en-US" altLang="zh-TW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％</a:t>
            </a:r>
            <a:r>
              <a:rPr lang="en-US" altLang="zh-TW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000" dirty="0">
              <a:solidFill>
                <a:schemeClr val="tx2"/>
              </a:solidFill>
            </a:endParaRPr>
          </a:p>
        </p:txBody>
      </p:sp>
      <p:cxnSp>
        <p:nvCxnSpPr>
          <p:cNvPr id="22" name="直線接點 21"/>
          <p:cNvCxnSpPr>
            <a:cxnSpLocks/>
          </p:cNvCxnSpPr>
          <p:nvPr/>
        </p:nvCxnSpPr>
        <p:spPr>
          <a:xfrm>
            <a:off x="5076056" y="3834000"/>
            <a:ext cx="0" cy="747128"/>
          </a:xfrm>
          <a:prstGeom prst="line">
            <a:avLst/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圓角矩形 22"/>
          <p:cNvSpPr/>
          <p:nvPr/>
        </p:nvSpPr>
        <p:spPr>
          <a:xfrm>
            <a:off x="5508104" y="4365104"/>
            <a:ext cx="2880320" cy="5040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收受機關之收據</a:t>
            </a:r>
            <a:endParaRPr lang="zh-TW" altLang="en-US" sz="2000" dirty="0">
              <a:solidFill>
                <a:schemeClr val="tx2"/>
              </a:solidFill>
            </a:endParaRPr>
          </a:p>
        </p:txBody>
      </p:sp>
      <p:cxnSp>
        <p:nvCxnSpPr>
          <p:cNvPr id="24" name="直線接點 23"/>
          <p:cNvCxnSpPr/>
          <p:nvPr/>
        </p:nvCxnSpPr>
        <p:spPr>
          <a:xfrm>
            <a:off x="5076056" y="4581128"/>
            <a:ext cx="432048" cy="0"/>
          </a:xfrm>
          <a:prstGeom prst="line">
            <a:avLst/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圓角矩形 24"/>
          <p:cNvSpPr/>
          <p:nvPr/>
        </p:nvSpPr>
        <p:spPr>
          <a:xfrm>
            <a:off x="5508104" y="5301208"/>
            <a:ext cx="2880320" cy="5040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收支對照表</a:t>
            </a:r>
            <a:endParaRPr lang="zh-TW" altLang="en-US" sz="2000" dirty="0">
              <a:solidFill>
                <a:schemeClr val="tx2"/>
              </a:solidFill>
            </a:endParaRPr>
          </a:p>
        </p:txBody>
      </p:sp>
      <p:cxnSp>
        <p:nvCxnSpPr>
          <p:cNvPr id="26" name="直線接點 25"/>
          <p:cNvCxnSpPr/>
          <p:nvPr/>
        </p:nvCxnSpPr>
        <p:spPr>
          <a:xfrm>
            <a:off x="5076056" y="5445224"/>
            <a:ext cx="432048" cy="0"/>
          </a:xfrm>
          <a:prstGeom prst="line">
            <a:avLst/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827584" y="4581128"/>
            <a:ext cx="0" cy="86409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5076056" y="4581128"/>
            <a:ext cx="0" cy="864096"/>
          </a:xfrm>
          <a:prstGeom prst="line">
            <a:avLst/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: 圓角 26">
            <a:extLst>
              <a:ext uri="{FF2B5EF4-FFF2-40B4-BE49-F238E27FC236}">
                <a16:creationId xmlns="" xmlns:a16="http://schemas.microsoft.com/office/drawing/2014/main" id="{4446843E-DDF0-4BDA-84BA-EA186ACFE3B6}"/>
              </a:ext>
            </a:extLst>
          </p:cNvPr>
          <p:cNvSpPr/>
          <p:nvPr/>
        </p:nvSpPr>
        <p:spPr>
          <a:xfrm>
            <a:off x="107504" y="3933055"/>
            <a:ext cx="648072" cy="432049"/>
          </a:xfrm>
          <a:prstGeom prst="roundRect">
            <a:avLst/>
          </a:prstGeom>
          <a:solidFill>
            <a:srgbClr val="00B05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演出後</a:t>
            </a:r>
            <a:endParaRPr lang="en-US" altLang="zh-TW" sz="10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檢附</a:t>
            </a:r>
            <a:endParaRPr lang="en-US" altLang="zh-TW" sz="10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矩形: 圓角 26">
            <a:extLst>
              <a:ext uri="{FF2B5EF4-FFF2-40B4-BE49-F238E27FC236}">
                <a16:creationId xmlns="" xmlns:a16="http://schemas.microsoft.com/office/drawing/2014/main" id="{4446843E-DDF0-4BDA-84BA-EA186ACFE3B6}"/>
              </a:ext>
            </a:extLst>
          </p:cNvPr>
          <p:cNvSpPr/>
          <p:nvPr/>
        </p:nvSpPr>
        <p:spPr>
          <a:xfrm>
            <a:off x="4355976" y="3933056"/>
            <a:ext cx="648072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演出後</a:t>
            </a:r>
            <a:endParaRPr lang="en-US" altLang="zh-TW" sz="1000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000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檢附</a:t>
            </a:r>
            <a:endParaRPr lang="en-US" altLang="zh-TW" sz="1000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="" xmlns:a16="http://schemas.microsoft.com/office/drawing/2014/main" id="{4FBA182C-7BEE-4E67-BCA7-63B4C318AFB5}"/>
              </a:ext>
            </a:extLst>
          </p:cNvPr>
          <p:cNvSpPr/>
          <p:nvPr/>
        </p:nvSpPr>
        <p:spPr>
          <a:xfrm>
            <a:off x="1988698" y="860628"/>
            <a:ext cx="1296144" cy="409157"/>
          </a:xfrm>
          <a:prstGeom prst="roundRect">
            <a:avLst/>
          </a:prstGeom>
          <a:solidFill>
            <a:srgbClr val="00B05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娛樂</a:t>
            </a:r>
            <a:r>
              <a:rPr lang="zh-TW" altLang="en-US" sz="1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稅法</a:t>
            </a:r>
            <a:r>
              <a:rPr lang="en-US" altLang="zh-TW" sz="1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</a:t>
            </a:r>
            <a:r>
              <a:rPr lang="en-US" altLang="zh-TW" sz="1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4Ⅰ</a:t>
            </a:r>
            <a:endParaRPr lang="zh-TW" altLang="en-US" sz="1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="" xmlns:a16="http://schemas.microsoft.com/office/drawing/2014/main" id="{EB0F1C4F-AAAE-4EF6-83C9-180B5ABDA9F4}"/>
              </a:ext>
            </a:extLst>
          </p:cNvPr>
          <p:cNvSpPr/>
          <p:nvPr/>
        </p:nvSpPr>
        <p:spPr>
          <a:xfrm>
            <a:off x="5976156" y="901928"/>
            <a:ext cx="1440160" cy="4091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娛樂</a:t>
            </a:r>
            <a:r>
              <a:rPr lang="zh-TW" altLang="en-US" sz="1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稅法</a:t>
            </a:r>
            <a:r>
              <a:rPr lang="en-US" altLang="zh-TW" sz="1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§4Ⅱ</a:t>
            </a:r>
            <a:endParaRPr lang="zh-TW" altLang="en-US" sz="14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348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" grpId="0" animBg="1"/>
      <p:bldP spid="15" grpId="0" animBg="1"/>
      <p:bldP spid="16" grpId="0" animBg="1"/>
      <p:bldP spid="21" grpId="0" animBg="1"/>
      <p:bldP spid="21" grpId="1" animBg="1"/>
      <p:bldP spid="21" grpId="2" animBg="1"/>
      <p:bldP spid="23" grpId="0" animBg="1"/>
      <p:bldP spid="25" grpId="0" animBg="1"/>
      <p:bldP spid="28" grpId="0" animBg="1"/>
      <p:bldP spid="29" grpId="0" animBg="1"/>
      <p:bldP spid="31" grpId="0" animBg="1"/>
      <p:bldP spid="33" grpId="0" animBg="1"/>
      <p:bldP spid="33" grpId="1" animBg="1"/>
      <p:bldP spid="33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答案D">
            <a:extLst>
              <a:ext uri="{FF2B5EF4-FFF2-40B4-BE49-F238E27FC236}">
                <a16:creationId xmlns="" xmlns:a16="http://schemas.microsoft.com/office/drawing/2014/main" id="{9B564494-9467-4C5A-9E4C-0CD1E28D841B}"/>
              </a:ext>
            </a:extLst>
          </p:cNvPr>
          <p:cNvGrpSpPr/>
          <p:nvPr/>
        </p:nvGrpSpPr>
        <p:grpSpPr>
          <a:xfrm>
            <a:off x="4788024" y="5131515"/>
            <a:ext cx="3672408" cy="1168258"/>
            <a:chOff x="1232358" y="4142686"/>
            <a:chExt cx="4377036" cy="1168258"/>
          </a:xfrm>
          <a:solidFill>
            <a:srgbClr val="92D050"/>
          </a:solidFill>
        </p:grpSpPr>
        <p:sp>
          <p:nvSpPr>
            <p:cNvPr id="27" name="答案方框D陰影">
              <a:extLst>
                <a:ext uri="{FF2B5EF4-FFF2-40B4-BE49-F238E27FC236}">
                  <a16:creationId xmlns="" xmlns:a16="http://schemas.microsoft.com/office/drawing/2014/main" id="{5E29FD17-9C67-4278-B37C-9CF0C92A1A77}"/>
                </a:ext>
              </a:extLst>
            </p:cNvPr>
            <p:cNvSpPr/>
            <p:nvPr/>
          </p:nvSpPr>
          <p:spPr>
            <a:xfrm>
              <a:off x="1424365" y="4205147"/>
              <a:ext cx="418502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8" name="答案方框D">
              <a:extLst>
                <a:ext uri="{FF2B5EF4-FFF2-40B4-BE49-F238E27FC236}">
                  <a16:creationId xmlns="" xmlns:a16="http://schemas.microsoft.com/office/drawing/2014/main" id="{DACBB97E-FF84-4B47-9914-3F69004A9DCF}"/>
                </a:ext>
              </a:extLst>
            </p:cNvPr>
            <p:cNvSpPr/>
            <p:nvPr/>
          </p:nvSpPr>
          <p:spPr>
            <a:xfrm>
              <a:off x="1232358" y="4142686"/>
              <a:ext cx="4282420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2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D.</a:t>
              </a:r>
              <a:r>
                <a:rPr lang="zh-TW" altLang="en-US" sz="32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以上皆有</a:t>
              </a:r>
              <a:endParaRPr lang="zh-TW" altLang="en-US" sz="32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3" name="答案C">
            <a:extLst>
              <a:ext uri="{FF2B5EF4-FFF2-40B4-BE49-F238E27FC236}">
                <a16:creationId xmlns="" xmlns:a16="http://schemas.microsoft.com/office/drawing/2014/main" id="{BA5395B6-6149-4C22-BFD0-18EC18C977A2}"/>
              </a:ext>
            </a:extLst>
          </p:cNvPr>
          <p:cNvGrpSpPr/>
          <p:nvPr/>
        </p:nvGrpSpPr>
        <p:grpSpPr>
          <a:xfrm>
            <a:off x="611560" y="5131515"/>
            <a:ext cx="3744416" cy="1168258"/>
            <a:chOff x="1341221" y="4142686"/>
            <a:chExt cx="4512503" cy="1168258"/>
          </a:xfrm>
          <a:solidFill>
            <a:srgbClr val="92D050"/>
          </a:solidFill>
        </p:grpSpPr>
        <p:sp>
          <p:nvSpPr>
            <p:cNvPr id="24" name="答案方框C陰影">
              <a:extLst>
                <a:ext uri="{FF2B5EF4-FFF2-40B4-BE49-F238E27FC236}">
                  <a16:creationId xmlns="" xmlns:a16="http://schemas.microsoft.com/office/drawing/2014/main" id="{4310C051-01E5-44BF-BBE9-281568A42190}"/>
                </a:ext>
              </a:extLst>
            </p:cNvPr>
            <p:cNvSpPr/>
            <p:nvPr/>
          </p:nvSpPr>
          <p:spPr>
            <a:xfrm>
              <a:off x="1437235" y="4205147"/>
              <a:ext cx="441648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5" name="答案方框C">
              <a:extLst>
                <a:ext uri="{FF2B5EF4-FFF2-40B4-BE49-F238E27FC236}">
                  <a16:creationId xmlns="" xmlns:a16="http://schemas.microsoft.com/office/drawing/2014/main" id="{BCB13579-B0C8-4187-8F89-542DC92D1C84}"/>
                </a:ext>
              </a:extLst>
            </p:cNvPr>
            <p:cNvSpPr/>
            <p:nvPr/>
          </p:nvSpPr>
          <p:spPr>
            <a:xfrm>
              <a:off x="1341221" y="4142686"/>
              <a:ext cx="4416491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2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C.</a:t>
              </a:r>
              <a:r>
                <a:rPr lang="zh-TW" altLang="en-US" sz="32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縣立</a:t>
              </a:r>
              <a:r>
                <a:rPr lang="zh-TW" altLang="en-US" sz="32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體育館</a:t>
              </a:r>
              <a:endParaRPr lang="zh-TW" altLang="en-US" sz="32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4" name="答案B">
            <a:extLst>
              <a:ext uri="{FF2B5EF4-FFF2-40B4-BE49-F238E27FC236}">
                <a16:creationId xmlns="" xmlns:a16="http://schemas.microsoft.com/office/drawing/2014/main" id="{79A9970E-D7EB-4111-9488-AEF263B943EA}"/>
              </a:ext>
            </a:extLst>
          </p:cNvPr>
          <p:cNvGrpSpPr/>
          <p:nvPr/>
        </p:nvGrpSpPr>
        <p:grpSpPr>
          <a:xfrm>
            <a:off x="4788024" y="3767749"/>
            <a:ext cx="3672408" cy="1171031"/>
            <a:chOff x="1273632" y="4139913"/>
            <a:chExt cx="4494029" cy="1171031"/>
          </a:xfrm>
          <a:solidFill>
            <a:srgbClr val="92D050"/>
          </a:solidFill>
        </p:grpSpPr>
        <p:sp>
          <p:nvSpPr>
            <p:cNvPr id="15" name="答案方框B陰影">
              <a:extLst>
                <a:ext uri="{FF2B5EF4-FFF2-40B4-BE49-F238E27FC236}">
                  <a16:creationId xmlns="" xmlns:a16="http://schemas.microsoft.com/office/drawing/2014/main" id="{32FB42FE-01B8-47D5-B0DF-B25A11EED073}"/>
                </a:ext>
              </a:extLst>
            </p:cNvPr>
            <p:cNvSpPr/>
            <p:nvPr/>
          </p:nvSpPr>
          <p:spPr>
            <a:xfrm>
              <a:off x="1443403" y="4205147"/>
              <a:ext cx="4324258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答案方框B">
              <a:extLst>
                <a:ext uri="{FF2B5EF4-FFF2-40B4-BE49-F238E27FC236}">
                  <a16:creationId xmlns="" xmlns:a16="http://schemas.microsoft.com/office/drawing/2014/main" id="{6214DE20-EED5-4D5D-BAD2-B9F83B820AC0}"/>
                </a:ext>
              </a:extLst>
            </p:cNvPr>
            <p:cNvSpPr/>
            <p:nvPr/>
          </p:nvSpPr>
          <p:spPr>
            <a:xfrm>
              <a:off x="1273632" y="4139913"/>
              <a:ext cx="4416492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2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B.</a:t>
              </a:r>
              <a:r>
                <a:rPr lang="zh-TW" altLang="en-US" sz="32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翟山坑道</a:t>
              </a:r>
              <a:endParaRPr lang="zh-TW" altLang="en-US" sz="32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答案A">
            <a:extLst>
              <a:ext uri="{FF2B5EF4-FFF2-40B4-BE49-F238E27FC236}">
                <a16:creationId xmlns="" xmlns:a16="http://schemas.microsoft.com/office/drawing/2014/main" id="{D038E48A-D1A6-4517-A681-FDBDF855DCB1}"/>
              </a:ext>
            </a:extLst>
          </p:cNvPr>
          <p:cNvGrpSpPr/>
          <p:nvPr/>
        </p:nvGrpSpPr>
        <p:grpSpPr>
          <a:xfrm>
            <a:off x="611560" y="3789040"/>
            <a:ext cx="3744416" cy="1171031"/>
            <a:chOff x="1341222" y="4139913"/>
            <a:chExt cx="4416492" cy="1171031"/>
          </a:xfrm>
        </p:grpSpPr>
        <p:sp>
          <p:nvSpPr>
            <p:cNvPr id="9" name="答案方框A陰影">
              <a:extLst>
                <a:ext uri="{FF2B5EF4-FFF2-40B4-BE49-F238E27FC236}">
                  <a16:creationId xmlns="" xmlns:a16="http://schemas.microsoft.com/office/drawing/2014/main" id="{A20A5390-F80C-42EA-9241-68D54532AD02}"/>
                </a:ext>
              </a:extLst>
            </p:cNvPr>
            <p:cNvSpPr/>
            <p:nvPr/>
          </p:nvSpPr>
          <p:spPr>
            <a:xfrm>
              <a:off x="1437235" y="4205147"/>
              <a:ext cx="432047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" name="答案方框A">
              <a:extLst>
                <a:ext uri="{FF2B5EF4-FFF2-40B4-BE49-F238E27FC236}">
                  <a16:creationId xmlns="" xmlns:a16="http://schemas.microsoft.com/office/drawing/2014/main" id="{63E70F28-A5F2-44B0-BF40-BFC5432FEB11}"/>
                </a:ext>
              </a:extLst>
            </p:cNvPr>
            <p:cNvSpPr/>
            <p:nvPr/>
          </p:nvSpPr>
          <p:spPr>
            <a:xfrm>
              <a:off x="1341222" y="4139913"/>
              <a:ext cx="4320483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2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A.</a:t>
              </a:r>
              <a:r>
                <a:rPr lang="zh-TW" altLang="en-US" sz="32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文化局演藝廳</a:t>
              </a:r>
              <a:endParaRPr lang="zh-TW" altLang="en-US" sz="32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問題">
            <a:extLst>
              <a:ext uri="{FF2B5EF4-FFF2-40B4-BE49-F238E27FC236}">
                <a16:creationId xmlns="" xmlns:a16="http://schemas.microsoft.com/office/drawing/2014/main" id="{4AB234D9-57C6-4200-8DCD-32993BBF652C}"/>
              </a:ext>
            </a:extLst>
          </p:cNvPr>
          <p:cNvGrpSpPr/>
          <p:nvPr/>
        </p:nvGrpSpPr>
        <p:grpSpPr>
          <a:xfrm>
            <a:off x="683568" y="691118"/>
            <a:ext cx="7750276" cy="2387009"/>
            <a:chOff x="859465" y="1041991"/>
            <a:chExt cx="10473070" cy="2387009"/>
          </a:xfrm>
        </p:grpSpPr>
        <p:sp>
          <p:nvSpPr>
            <p:cNvPr id="5" name="問題框">
              <a:extLst>
                <a:ext uri="{FF2B5EF4-FFF2-40B4-BE49-F238E27FC236}">
                  <a16:creationId xmlns="" xmlns:a16="http://schemas.microsoft.com/office/drawing/2014/main" id="{A4413440-8BE6-4BA0-B8CA-2BA4B1D71E35}"/>
                </a:ext>
              </a:extLst>
            </p:cNvPr>
            <p:cNvSpPr/>
            <p:nvPr/>
          </p:nvSpPr>
          <p:spPr>
            <a:xfrm>
              <a:off x="859465" y="1041991"/>
              <a:ext cx="10473070" cy="2387009"/>
            </a:xfrm>
            <a:prstGeom prst="roundRect">
              <a:avLst/>
            </a:prstGeom>
            <a:solidFill>
              <a:srgbClr val="00B050"/>
            </a:solidFill>
            <a:ln w="7620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問題文字">
              <a:extLst>
                <a:ext uri="{FF2B5EF4-FFF2-40B4-BE49-F238E27FC236}">
                  <a16:creationId xmlns="" xmlns:a16="http://schemas.microsoft.com/office/drawing/2014/main" id="{B5C4E212-6EA8-4608-886A-4B00D039B4F6}"/>
                </a:ext>
              </a:extLst>
            </p:cNvPr>
            <p:cNvSpPr txBox="1"/>
            <p:nvPr/>
          </p:nvSpPr>
          <p:spPr>
            <a:xfrm>
              <a:off x="1151400" y="1257034"/>
              <a:ext cx="9893795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請問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：</a:t>
              </a:r>
              <a:endParaRPr lang="en-US" altLang="zh-TW" sz="4000" b="1" dirty="0">
                <a:solidFill>
                  <a:schemeClr val="bg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在本縣下列何地演出，無娛樂稅徵收</a:t>
              </a:r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率減半課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徵之優惠？</a:t>
              </a:r>
              <a:endParaRPr lang="zh-TW" altLang="en-US" sz="4000" b="1" dirty="0">
                <a:solidFill>
                  <a:schemeClr val="bg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32" name="正確答案">
            <a:extLst>
              <a:ext uri="{FF2B5EF4-FFF2-40B4-BE49-F238E27FC236}">
                <a16:creationId xmlns="" xmlns:a16="http://schemas.microsoft.com/office/drawing/2014/main" id="{9B19E6A0-D525-494D-8414-D32F89F50709}"/>
              </a:ext>
            </a:extLst>
          </p:cNvPr>
          <p:cNvSpPr/>
          <p:nvPr/>
        </p:nvSpPr>
        <p:spPr>
          <a:xfrm>
            <a:off x="4878837" y="5444726"/>
            <a:ext cx="504058" cy="479374"/>
          </a:xfrm>
          <a:prstGeom prst="donut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2"/>
              </a:solidFill>
            </a:endParaRPr>
          </a:p>
        </p:txBody>
      </p:sp>
      <p:sp>
        <p:nvSpPr>
          <p:cNvPr id="33" name="錯誤答案01">
            <a:extLst>
              <a:ext uri="{FF2B5EF4-FFF2-40B4-BE49-F238E27FC236}">
                <a16:creationId xmlns="" xmlns:a16="http://schemas.microsoft.com/office/drawing/2014/main" id="{CF012C6A-5D41-4FFB-96E0-3B0C45E5B68C}"/>
              </a:ext>
            </a:extLst>
          </p:cNvPr>
          <p:cNvSpPr/>
          <p:nvPr/>
        </p:nvSpPr>
        <p:spPr>
          <a:xfrm rot="16200000">
            <a:off x="544097" y="4056934"/>
            <a:ext cx="695397" cy="591657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錯誤答案02">
            <a:extLst>
              <a:ext uri="{FF2B5EF4-FFF2-40B4-BE49-F238E27FC236}">
                <a16:creationId xmlns="" xmlns:a16="http://schemas.microsoft.com/office/drawing/2014/main" id="{DB186249-51CD-4749-BD56-A4A3A426CB69}"/>
              </a:ext>
            </a:extLst>
          </p:cNvPr>
          <p:cNvSpPr/>
          <p:nvPr/>
        </p:nvSpPr>
        <p:spPr>
          <a:xfrm rot="16200000">
            <a:off x="566550" y="5414458"/>
            <a:ext cx="666083" cy="576064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錯誤答案03">
            <a:extLst>
              <a:ext uri="{FF2B5EF4-FFF2-40B4-BE49-F238E27FC236}">
                <a16:creationId xmlns="" xmlns:a16="http://schemas.microsoft.com/office/drawing/2014/main" id="{2439EE80-2B85-4248-BEC4-63F4A63288BE}"/>
              </a:ext>
            </a:extLst>
          </p:cNvPr>
          <p:cNvSpPr/>
          <p:nvPr/>
        </p:nvSpPr>
        <p:spPr>
          <a:xfrm rot="16200000">
            <a:off x="4797825" y="4047532"/>
            <a:ext cx="666084" cy="61045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FFFFFF"/>
            </a:solidFill>
          </a:ln>
        </p:spPr>
        <p:txBody>
          <a:bodyPr/>
          <a:lstStyle/>
          <a:p>
            <a:fld id="{FEE99302-F874-4D9F-8C66-3F9B5040E6C6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124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A9C6CCC8-2815-42F6-B667-E02C3EDAC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668" y="610607"/>
            <a:ext cx="3384376" cy="3563089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956" y="1268760"/>
            <a:ext cx="5557230" cy="2592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80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報告結束</a:t>
            </a:r>
            <a:endParaRPr lang="en-US" altLang="zh-TW" sz="80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8000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80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感謝聆聽</a:t>
            </a:r>
            <a:endParaRPr lang="zh-TW" altLang="en-US" sz="8000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28</a:t>
            </a:fld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1D9C3F16-7574-4285-BFFF-171F8DFF2A21}"/>
              </a:ext>
            </a:extLst>
          </p:cNvPr>
          <p:cNvSpPr/>
          <p:nvPr/>
        </p:nvSpPr>
        <p:spPr>
          <a:xfrm>
            <a:off x="2055168" y="4486345"/>
            <a:ext cx="5973216" cy="461665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r>
              <a:rPr lang="zh-TW" altLang="en-US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  <a:ea typeface="+mj-ea"/>
              </a:rPr>
              <a:t>金門縣稅務局娛樂稅</a:t>
            </a:r>
            <a:r>
              <a:rPr lang="zh-TW" altLang="en-US" sz="2400" b="1" dirty="0">
                <a:ln w="9525">
                  <a:solidFill>
                    <a:schemeClr val="bg1"/>
                  </a:solidFill>
                  <a:prstDash val="solid"/>
                </a:ln>
                <a:latin typeface="+mj-ea"/>
                <a:ea typeface="+mj-ea"/>
              </a:rPr>
              <a:t>：</a:t>
            </a:r>
            <a:r>
              <a:rPr lang="en-US" altLang="zh-TW" sz="2400" b="1" dirty="0">
                <a:ln w="9525">
                  <a:solidFill>
                    <a:schemeClr val="bg1"/>
                  </a:solidFill>
                  <a:prstDash val="solid"/>
                </a:ln>
                <a:latin typeface="+mj-ea"/>
                <a:ea typeface="+mj-ea"/>
              </a:rPr>
              <a:t>(082)325197#210</a:t>
            </a:r>
            <a:r>
              <a:rPr lang="zh-TW" altLang="en-US" sz="2400" b="1" dirty="0">
                <a:ln w="9525">
                  <a:solidFill>
                    <a:schemeClr val="bg1"/>
                  </a:solidFill>
                  <a:prstDash val="solid"/>
                </a:ln>
                <a:latin typeface="+mj-ea"/>
                <a:ea typeface="+mj-ea"/>
              </a:rPr>
              <a:t> </a:t>
            </a:r>
            <a:endParaRPr lang="zh-TW" altLang="en-US" sz="2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867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121684"/>
              </p:ext>
            </p:extLst>
          </p:nvPr>
        </p:nvGraphicFramePr>
        <p:xfrm>
          <a:off x="359532" y="1340768"/>
          <a:ext cx="8388932" cy="47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89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572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課稅依據</a:t>
                      </a:r>
                      <a:r>
                        <a:rPr lang="en-US" altLang="zh-TW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800" u="none" dirty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</a:t>
                      </a:r>
                      <a:r>
                        <a:rPr lang="zh-TW" altLang="en-US" sz="2800" u="none" dirty="0" smtClean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稅法</a:t>
                      </a:r>
                      <a:r>
                        <a:rPr lang="en-US" altLang="zh-TW" sz="2800" u="none" dirty="0" smtClean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§2</a:t>
                      </a:r>
                      <a:r>
                        <a:rPr lang="en-US" altLang="zh-TW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u="non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47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Ⅰ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稅，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就下列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娛樂場所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</a:t>
                      </a:r>
                      <a:r>
                        <a:rPr lang="zh-TW" altLang="en-US" sz="2200" b="1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設施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或</a:t>
                      </a:r>
                      <a:r>
                        <a:rPr lang="zh-TW" altLang="en-US" sz="2200" b="1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娛樂活動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所收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票價或收費</a:t>
                      </a:r>
                      <a:endParaRPr lang="en-US" altLang="zh-TW" sz="2200" b="0" dirty="0" smtClean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baseline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額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徵收之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。</a:t>
                      </a:r>
                      <a:endParaRPr lang="en-US" altLang="zh-TW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rgbClr val="66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一、電影。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rgbClr val="66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二、職業性歌唱、說書、舞蹈、馬戲、魔術、技藝表演及夜總會</a:t>
                      </a:r>
                      <a:endParaRPr lang="en-US" altLang="zh-TW" sz="2200" dirty="0" smtClean="0">
                        <a:solidFill>
                          <a:srgbClr val="66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rgbClr val="66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    之各種表演。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rgbClr val="66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三、戲劇、音樂演奏及非職業性歌唱、舞蹈等表演。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rgbClr val="66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四、各種競技比賽。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rgbClr val="66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五、舞廳或舞場。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rgbClr val="66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六、高爾夫球場及其他提供娛樂設施供人娛樂者。</a:t>
                      </a:r>
                      <a:endParaRPr lang="en-US" altLang="zh-TW" sz="2200" dirty="0" smtClean="0">
                        <a:solidFill>
                          <a:srgbClr val="66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Ⅱ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不售票券，另以其他飲料品或娛樂設施供應娛樂人者，按其收費</a:t>
                      </a:r>
                      <a:endParaRPr lang="en-US" altLang="zh-TW" sz="2200" b="0" dirty="0" smtClean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額課徵娛樂稅。</a:t>
                      </a:r>
                      <a:endParaRPr lang="en-US" altLang="zh-TW" sz="2200" b="0" baseline="0" dirty="0" smtClean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baseline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lang="en-US" altLang="zh-TW" sz="2200" b="0" baseline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EX</a:t>
                      </a:r>
                      <a:r>
                        <a:rPr lang="en-US" altLang="zh-TW" sz="2200" b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.</a:t>
                      </a:r>
                      <a:r>
                        <a:rPr lang="zh-TW" altLang="en-US" sz="2200" b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餐廳附設卡拉</a:t>
                      </a:r>
                      <a:r>
                        <a:rPr lang="en-US" altLang="zh-TW" sz="2200" b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OK</a:t>
                      </a:r>
                      <a:endParaRPr lang="en-US" altLang="zh-TW" sz="1500" b="0" dirty="0" smtClean="0">
                        <a:solidFill>
                          <a:srgbClr val="66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3</a:t>
            </a:fld>
            <a:endParaRPr lang="zh-TW" altLang="en-US"/>
          </a:p>
        </p:txBody>
      </p:sp>
      <p:sp>
        <p:nvSpPr>
          <p:cNvPr id="6" name="五邊形 5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基本觀念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娛樂稅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809683" y="5085184"/>
            <a:ext cx="7344816" cy="1368152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113.09.19</a:t>
            </a:r>
            <a:r>
              <a:rPr lang="zh-TW" altLang="en-US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財政部通過「娛樂稅法」部分條文修正草案</a:t>
            </a:r>
            <a:r>
              <a:rPr lang="zh-TW" altLang="en-US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◎</a:t>
            </a:r>
            <a:r>
              <a:rPr lang="zh-TW" altLang="en-US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直轄市及縣（市）政府得視產業發展、政策需要及財政狀況，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停徵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部分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藝文活動</a:t>
            </a:r>
            <a:r>
              <a:rPr lang="zh-TW" altLang="en-US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或競技比賽課稅項目之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娛樂稅</a:t>
            </a:r>
            <a:r>
              <a:rPr lang="zh-TW" altLang="en-US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◎</a:t>
            </a:r>
            <a:r>
              <a:rPr lang="zh-TW" altLang="en-US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經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財政部公告</a:t>
            </a:r>
            <a:r>
              <a:rPr lang="zh-TW" altLang="en-US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屬提供娛樂場所、娛樂設施或娛樂活動供人娛樂者。</a:t>
            </a:r>
            <a:endParaRPr lang="en-US" altLang="zh-TW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矩形: 圓角 17">
            <a:extLst>
              <a:ext uri="{FF2B5EF4-FFF2-40B4-BE49-F238E27FC236}">
                <a16:creationId xmlns="" xmlns:a16="http://schemas.microsoft.com/office/drawing/2014/main" id="{57A4A237-C140-4DCD-AD87-6C3F657E2848}"/>
              </a:ext>
            </a:extLst>
          </p:cNvPr>
          <p:cNvSpPr/>
          <p:nvPr/>
        </p:nvSpPr>
        <p:spPr>
          <a:xfrm>
            <a:off x="636794" y="2680806"/>
            <a:ext cx="7967653" cy="168429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7">
            <a:extLst>
              <a:ext uri="{FF2B5EF4-FFF2-40B4-BE49-F238E27FC236}">
                <a16:creationId xmlns="" xmlns:a16="http://schemas.microsoft.com/office/drawing/2014/main" id="{57A4A237-C140-4DCD-AD87-6C3F657E2848}"/>
              </a:ext>
            </a:extLst>
          </p:cNvPr>
          <p:cNvSpPr/>
          <p:nvPr/>
        </p:nvSpPr>
        <p:spPr>
          <a:xfrm>
            <a:off x="2987823" y="4725143"/>
            <a:ext cx="3600401" cy="36004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83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1" grpId="1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9921215"/>
              </p:ext>
            </p:extLst>
          </p:nvPr>
        </p:nvGraphicFramePr>
        <p:xfrm>
          <a:off x="359532" y="1340768"/>
          <a:ext cx="8460940" cy="3275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09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572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如何課徵</a:t>
                      </a:r>
                      <a:r>
                        <a:rPr lang="en-US" altLang="zh-TW" sz="2800" u="non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800" u="none" dirty="0" smtClean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娛樂稅法</a:t>
                      </a:r>
                      <a:r>
                        <a:rPr lang="en-US" altLang="zh-TW" sz="2800" u="none" dirty="0" smtClean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§3</a:t>
                      </a:r>
                      <a:r>
                        <a:rPr lang="en-US" altLang="zh-TW" sz="2800" u="non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4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24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納稅義務人：</a:t>
                      </a:r>
                      <a:r>
                        <a:rPr lang="zh-TW" altLang="en-US" sz="2200" b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出價娛樂之人</a:t>
                      </a:r>
                      <a:endParaRPr lang="en-US" altLang="zh-TW" sz="2200" b="0" dirty="0" smtClean="0">
                        <a:solidFill>
                          <a:srgbClr val="66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baseline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代  徵  人：娛樂場所、娛樂設施或娛樂活動之</a:t>
                      </a:r>
                      <a:r>
                        <a:rPr lang="zh-TW" altLang="en-US" sz="2200" b="0" i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提供人</a:t>
                      </a:r>
                      <a:r>
                        <a:rPr lang="zh-TW" altLang="en-US" sz="2200" b="0" i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或</a:t>
                      </a:r>
                      <a:r>
                        <a:rPr lang="zh-TW" altLang="en-US" sz="2200" b="0" i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舉辦人</a:t>
                      </a:r>
                      <a:endParaRPr lang="en-US" altLang="zh-TW" sz="2200" b="0" i="0" dirty="0" smtClean="0">
                        <a:solidFill>
                          <a:srgbClr val="66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200" b="1" dirty="0" smtClean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2400" dirty="0" smtClean="0">
                          <a:solidFill>
                            <a:schemeClr val="tx2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◎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課稅方式分三種</a:t>
                      </a:r>
                      <a:endParaRPr lang="en-US" altLang="zh-TW" sz="2200" b="0" dirty="0" smtClean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經常提供：</a:t>
                      </a:r>
                      <a:r>
                        <a:rPr lang="zh-TW" altLang="en-US" sz="2200" b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自動報繳</a:t>
                      </a:r>
                      <a:r>
                        <a:rPr lang="zh-TW" altLang="en-US" sz="2200" b="0" baseline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</a:t>
                      </a:r>
                      <a:r>
                        <a:rPr lang="zh-TW" altLang="en-US" sz="2200" b="0" dirty="0" smtClean="0">
                          <a:solidFill>
                            <a:srgbClr val="6600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查定課徵</a:t>
                      </a:r>
                      <a:endParaRPr lang="en-US" altLang="zh-TW" sz="2200" b="0" dirty="0" smtClean="0">
                        <a:solidFill>
                          <a:srgbClr val="66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（娛樂活動）</a:t>
                      </a:r>
                      <a:endParaRPr lang="en-US" altLang="zh-TW" sz="2200" b="0" dirty="0" smtClean="0">
                        <a:solidFill>
                          <a:srgbClr val="66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1200"/>
                        </a:spcBef>
                        <a:buFontTx/>
                        <a:buNone/>
                      </a:pP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臨時舉辦：</a:t>
                      </a:r>
                      <a:endParaRPr lang="en-US" altLang="zh-TW" sz="2200" b="0" dirty="0" smtClean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6" name="五邊形 5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基本觀念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95736" y="4005064"/>
            <a:ext cx="216024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臨時公演</a:t>
            </a:r>
            <a:endParaRPr lang="en-US" altLang="zh-TW" sz="3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娛樂稅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6156176" y="4005064"/>
            <a:ext cx="1116124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音樂會</a:t>
            </a:r>
            <a:endParaRPr lang="zh-TW" altLang="en-US" sz="2200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4968A88D-04A3-401B-9780-7510DE138BEC}"/>
              </a:ext>
            </a:extLst>
          </p:cNvPr>
          <p:cNvSpPr txBox="1"/>
          <p:nvPr/>
        </p:nvSpPr>
        <p:spPr>
          <a:xfrm>
            <a:off x="4139952" y="2060848"/>
            <a:ext cx="1296143" cy="276999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bIns="0" rtlCol="0">
            <a:sp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→購票</a:t>
            </a:r>
            <a:r>
              <a:rPr lang="zh-TW" altLang="en-US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聽眾</a:t>
            </a:r>
            <a:endParaRPr lang="zh-TW" altLang="en-US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2F2DAEDB-759F-41BD-A7C1-FB66D6790BA8}"/>
              </a:ext>
            </a:extLst>
          </p:cNvPr>
          <p:cNvSpPr txBox="1"/>
          <p:nvPr/>
        </p:nvSpPr>
        <p:spPr>
          <a:xfrm>
            <a:off x="7679777" y="2684820"/>
            <a:ext cx="1080120" cy="600164"/>
          </a:xfrm>
          <a:prstGeom prst="rect">
            <a:avLst/>
          </a:prstGeom>
          <a:noFill/>
          <a:ln>
            <a:noFill/>
          </a:ln>
        </p:spPr>
        <p:txBody>
          <a:bodyPr wrap="square" lIns="0" tIns="0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  ↓</a:t>
            </a:r>
            <a:endParaRPr lang="en-US" altLang="zh-TW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主辦單位</a:t>
            </a:r>
            <a:endParaRPr lang="zh-TW" altLang="en-US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AB93D60C-941C-4241-855D-4FE3DFA7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0" b="16401"/>
          <a:stretch/>
        </p:blipFill>
        <p:spPr>
          <a:xfrm>
            <a:off x="5004048" y="2645469"/>
            <a:ext cx="2071117" cy="179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0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825608"/>
              </p:ext>
            </p:extLst>
          </p:nvPr>
        </p:nvGraphicFramePr>
        <p:xfrm>
          <a:off x="637220" y="1340768"/>
          <a:ext cx="7895220" cy="2232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28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="" xmlns:a16="http://schemas.microsoft.com/office/drawing/2014/main" val="92254425"/>
                    </a:ext>
                  </a:extLst>
                </a:gridCol>
              </a:tblGrid>
              <a:tr h="5851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臨時舉辦娛樂</a:t>
                      </a:r>
                      <a:r>
                        <a:rPr lang="zh-TW" altLang="en-US" sz="2800" u="non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活動</a:t>
                      </a:r>
                      <a:endParaRPr lang="zh-TW" altLang="en-US" sz="2800" u="non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u="non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稅率</a:t>
                      </a:r>
                      <a:r>
                        <a:rPr lang="en-US" altLang="zh-TW" sz="2800" u="non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800" u="none" dirty="0" smtClean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娛樂稅法</a:t>
                      </a:r>
                      <a:r>
                        <a:rPr lang="en-US" altLang="zh-TW" sz="2800" u="none" dirty="0" smtClean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§5</a:t>
                      </a:r>
                      <a:r>
                        <a:rPr lang="en-US" altLang="zh-TW" sz="2800" u="none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u="none" dirty="0" smtClean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27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職業性歌唱、舞蹈、馬戲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endParaRPr lang="en-US" altLang="zh-TW" sz="2200" b="0" dirty="0" smtClean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魔術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、技藝</a:t>
                      </a: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表演等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各種表演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850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戲劇、音樂演奏及</a:t>
                      </a:r>
                      <a:r>
                        <a:rPr lang="zh-TW" altLang="en-US" sz="2200" b="1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非</a:t>
                      </a:r>
                      <a:r>
                        <a:rPr lang="zh-TW" altLang="en-US" sz="2200" b="1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職業性</a:t>
                      </a:r>
                      <a:endParaRPr lang="en-US" altLang="zh-TW" sz="2200" b="1" dirty="0" smtClean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 smtClean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歌唱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、舞蹈等表演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4054977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FFFFFF"/>
            </a:solidFill>
          </a:ln>
        </p:spPr>
        <p:txBody>
          <a:bodyPr/>
          <a:lstStyle/>
          <a:p>
            <a:fld id="{FEE99302-F874-4D9F-8C66-3F9B5040E6C6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51F0E58A-7CD5-4371-9B6B-CA9FFE9D8215}"/>
              </a:ext>
            </a:extLst>
          </p:cNvPr>
          <p:cNvSpPr txBox="1"/>
          <p:nvPr/>
        </p:nvSpPr>
        <p:spPr>
          <a:xfrm>
            <a:off x="637220" y="3717032"/>
            <a:ext cx="3574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◎</a:t>
            </a: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非職業性</a:t>
            </a:r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表演之認定標準：</a:t>
            </a:r>
            <a:endParaRPr lang="en-US" altLang="zh-TW" sz="20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五邊形 5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基本觀念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51F0E58A-7CD5-4371-9B6B-CA9FFE9D8215}"/>
              </a:ext>
            </a:extLst>
          </p:cNvPr>
          <p:cNvSpPr txBox="1"/>
          <p:nvPr/>
        </p:nvSpPr>
        <p:spPr>
          <a:xfrm>
            <a:off x="683568" y="4077072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機關學校、團體或個人等非營利組織舉辦之歌唱、舞蹈、音樂演</a:t>
            </a:r>
            <a:endParaRPr lang="en-US" altLang="zh-TW" sz="20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 奏會，其</a:t>
            </a: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表演人具有非職業性表演人之身分</a:t>
            </a:r>
            <a:endParaRPr lang="zh-TW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臨時公演</a:t>
            </a:r>
            <a:endParaRPr lang="zh-TW" altLang="en-US" sz="4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300192" y="2134017"/>
            <a:ext cx="7920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TW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00192" y="2854097"/>
            <a:ext cx="7920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TW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％</a:t>
            </a:r>
          </a:p>
        </p:txBody>
      </p:sp>
    </p:spTree>
    <p:extLst>
      <p:ext uri="{BB962C8B-B14F-4D97-AF65-F5344CB8AC3E}">
        <p14:creationId xmlns:p14="http://schemas.microsoft.com/office/powerpoint/2010/main" val="328876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943269"/>
              </p:ext>
            </p:extLst>
          </p:nvPr>
        </p:nvGraphicFramePr>
        <p:xfrm>
          <a:off x="637220" y="1340768"/>
          <a:ext cx="7895220" cy="2239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6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92254425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1382469053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臨時舉辦</a:t>
                      </a:r>
                      <a:endParaRPr lang="en-US" altLang="zh-TW" sz="2800" u="non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娛樂活動</a:t>
                      </a:r>
                      <a:endParaRPr lang="en-US" altLang="zh-TW" sz="2800" u="non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800" u="none" dirty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</a:t>
                      </a:r>
                      <a:r>
                        <a:rPr lang="zh-TW" altLang="en-US" sz="2800" u="none" dirty="0" smtClean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稅法</a:t>
                      </a:r>
                      <a:r>
                        <a:rPr lang="en-US" altLang="zh-TW" sz="2800" u="none" dirty="0" smtClean="0">
                          <a:solidFill>
                            <a:srgbClr val="FFFF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§8</a:t>
                      </a:r>
                      <a:r>
                        <a:rPr lang="en-US" altLang="zh-TW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u="non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演出前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演出後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繳納期限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93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對外售票</a:t>
                      </a:r>
                      <a:endParaRPr lang="en-US" altLang="zh-TW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收取費用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FontTx/>
                        <a:buNone/>
                      </a:pPr>
                      <a:endParaRPr lang="en-US" altLang="zh-TW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FontTx/>
                        <a:buNone/>
                      </a:pPr>
                      <a:endParaRPr lang="en-US" altLang="zh-TW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6</a:t>
            </a:fld>
            <a:endParaRPr lang="zh-TW" altLang="en-US"/>
          </a:p>
        </p:txBody>
      </p:sp>
      <p:graphicFrame>
        <p:nvGraphicFramePr>
          <p:cNvPr id="8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628992"/>
              </p:ext>
            </p:extLst>
          </p:nvPr>
        </p:nvGraphicFramePr>
        <p:xfrm>
          <a:off x="637220" y="3573016"/>
          <a:ext cx="7895220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6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92254425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1382469053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不以任何方式</a:t>
                      </a:r>
                      <a:endParaRPr lang="en-US" altLang="zh-TW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收取費用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b="0" dirty="0">
                        <a:solidFill>
                          <a:schemeClr val="tx2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Tx/>
                        <a:buNone/>
                      </a:pPr>
                      <a:endParaRPr lang="en-US" altLang="zh-TW" sz="2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FontTx/>
                        <a:buNone/>
                      </a:pPr>
                      <a:endParaRPr lang="en-US" altLang="zh-TW" sz="2200" b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4054977"/>
                  </a:ext>
                </a:extLst>
              </a:tr>
            </a:tbl>
          </a:graphicData>
        </a:graphic>
      </p:graphicFrame>
      <p:sp>
        <p:nvSpPr>
          <p:cNvPr id="11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申報</a:t>
            </a:r>
          </a:p>
        </p:txBody>
      </p:sp>
      <p:sp>
        <p:nvSpPr>
          <p:cNvPr id="9" name="五邊形 18">
            <a:extLst>
              <a:ext uri="{FF2B5EF4-FFF2-40B4-BE49-F238E27FC236}">
                <a16:creationId xmlns="" xmlns:a16="http://schemas.microsoft.com/office/drawing/2014/main" id="{FF0647F8-7B43-4AAA-9888-11A188889F4F}"/>
              </a:ext>
            </a:extLst>
          </p:cNvPr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TextBox 22">
            <a:extLst>
              <a:ext uri="{FF2B5EF4-FFF2-40B4-BE49-F238E27FC236}">
                <a16:creationId xmlns="" xmlns:a16="http://schemas.microsoft.com/office/drawing/2014/main" id="{08BA4D00-3EA0-4063-B1D1-11475EFCC5CB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基本觀念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C664B549-16B4-4A8D-A843-133DCE36E3C9}"/>
              </a:ext>
            </a:extLst>
          </p:cNvPr>
          <p:cNvSpPr txBox="1"/>
          <p:nvPr/>
        </p:nvSpPr>
        <p:spPr>
          <a:xfrm>
            <a:off x="3168000" y="2780928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辦理登記及娛樂稅徵免手續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23C5BF28-AA3B-4EA0-A602-407D82921B7B}"/>
              </a:ext>
            </a:extLst>
          </p:cNvPr>
          <p:cNvSpPr txBox="1"/>
          <p:nvPr/>
        </p:nvSpPr>
        <p:spPr>
          <a:xfrm>
            <a:off x="4968000" y="2780927"/>
            <a:ext cx="187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zh-TW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日內</a:t>
            </a: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辦理娛樂稅結案手續</a:t>
            </a:r>
            <a:endParaRPr lang="en-US" altLang="zh-TW" sz="22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543F7194-1CD7-4FF3-8A5B-DB6619A369EE}"/>
              </a:ext>
            </a:extLst>
          </p:cNvPr>
          <p:cNvSpPr txBox="1"/>
          <p:nvPr/>
        </p:nvSpPr>
        <p:spPr>
          <a:xfrm>
            <a:off x="6876256" y="2797678"/>
            <a:ext cx="16561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繳款書送達後如期繳納</a:t>
            </a:r>
            <a:endParaRPr lang="en-US" altLang="zh-TW" sz="22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8427412C-8798-451E-8FE0-61A097E273EF}"/>
              </a:ext>
            </a:extLst>
          </p:cNvPr>
          <p:cNvSpPr txBox="1"/>
          <p:nvPr/>
        </p:nvSpPr>
        <p:spPr>
          <a:xfrm>
            <a:off x="3329157" y="3789040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TW" altLang="en-US" sz="22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報備</a:t>
            </a:r>
          </a:p>
        </p:txBody>
      </p:sp>
    </p:spTree>
    <p:extLst>
      <p:ext uri="{BB962C8B-B14F-4D97-AF65-F5344CB8AC3E}">
        <p14:creationId xmlns:p14="http://schemas.microsoft.com/office/powerpoint/2010/main" val="80064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答案D">
            <a:extLst>
              <a:ext uri="{FF2B5EF4-FFF2-40B4-BE49-F238E27FC236}">
                <a16:creationId xmlns="" xmlns:a16="http://schemas.microsoft.com/office/drawing/2014/main" id="{9B564494-9467-4C5A-9E4C-0CD1E28D841B}"/>
              </a:ext>
            </a:extLst>
          </p:cNvPr>
          <p:cNvGrpSpPr/>
          <p:nvPr/>
        </p:nvGrpSpPr>
        <p:grpSpPr>
          <a:xfrm>
            <a:off x="5057256" y="5013176"/>
            <a:ext cx="3331168" cy="1168258"/>
            <a:chOff x="1232358" y="4142686"/>
            <a:chExt cx="4377036" cy="1168258"/>
          </a:xfrm>
          <a:solidFill>
            <a:srgbClr val="92D050"/>
          </a:solidFill>
        </p:grpSpPr>
        <p:sp>
          <p:nvSpPr>
            <p:cNvPr id="27" name="答案方框D陰影">
              <a:extLst>
                <a:ext uri="{FF2B5EF4-FFF2-40B4-BE49-F238E27FC236}">
                  <a16:creationId xmlns="" xmlns:a16="http://schemas.microsoft.com/office/drawing/2014/main" id="{5E29FD17-9C67-4278-B37C-9CF0C92A1A77}"/>
                </a:ext>
              </a:extLst>
            </p:cNvPr>
            <p:cNvSpPr/>
            <p:nvPr/>
          </p:nvSpPr>
          <p:spPr>
            <a:xfrm>
              <a:off x="1424365" y="4205147"/>
              <a:ext cx="418502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8" name="答案方框D">
              <a:extLst>
                <a:ext uri="{FF2B5EF4-FFF2-40B4-BE49-F238E27FC236}">
                  <a16:creationId xmlns="" xmlns:a16="http://schemas.microsoft.com/office/drawing/2014/main" id="{DACBB97E-FF84-4B47-9914-3F69004A9DCF}"/>
                </a:ext>
              </a:extLst>
            </p:cNvPr>
            <p:cNvSpPr/>
            <p:nvPr/>
          </p:nvSpPr>
          <p:spPr>
            <a:xfrm>
              <a:off x="1232358" y="4142686"/>
              <a:ext cx="4282420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D.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誰都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可以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3" name="答案C">
            <a:extLst>
              <a:ext uri="{FF2B5EF4-FFF2-40B4-BE49-F238E27FC236}">
                <a16:creationId xmlns="" xmlns:a16="http://schemas.microsoft.com/office/drawing/2014/main" id="{BA5395B6-6149-4C22-BFD0-18EC18C977A2}"/>
              </a:ext>
            </a:extLst>
          </p:cNvPr>
          <p:cNvGrpSpPr/>
          <p:nvPr/>
        </p:nvGrpSpPr>
        <p:grpSpPr>
          <a:xfrm>
            <a:off x="1187622" y="5013176"/>
            <a:ext cx="3384378" cy="1168258"/>
            <a:chOff x="1341221" y="4142686"/>
            <a:chExt cx="4512503" cy="1168258"/>
          </a:xfrm>
          <a:solidFill>
            <a:srgbClr val="92D050"/>
          </a:solidFill>
        </p:grpSpPr>
        <p:sp>
          <p:nvSpPr>
            <p:cNvPr id="24" name="答案方框C陰影">
              <a:extLst>
                <a:ext uri="{FF2B5EF4-FFF2-40B4-BE49-F238E27FC236}">
                  <a16:creationId xmlns="" xmlns:a16="http://schemas.microsoft.com/office/drawing/2014/main" id="{4310C051-01E5-44BF-BBE9-281568A42190}"/>
                </a:ext>
              </a:extLst>
            </p:cNvPr>
            <p:cNvSpPr/>
            <p:nvPr/>
          </p:nvSpPr>
          <p:spPr>
            <a:xfrm>
              <a:off x="1437235" y="4205147"/>
              <a:ext cx="441648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TW" altLang="en-US" dirty="0"/>
            </a:p>
          </p:txBody>
        </p:sp>
        <p:sp>
          <p:nvSpPr>
            <p:cNvPr id="25" name="答案方框C">
              <a:extLst>
                <a:ext uri="{FF2B5EF4-FFF2-40B4-BE49-F238E27FC236}">
                  <a16:creationId xmlns="" xmlns:a16="http://schemas.microsoft.com/office/drawing/2014/main" id="{BCB13579-B0C8-4187-8F89-542DC92D1C84}"/>
                </a:ext>
              </a:extLst>
            </p:cNvPr>
            <p:cNvSpPr/>
            <p:nvPr/>
          </p:nvSpPr>
          <p:spPr>
            <a:xfrm>
              <a:off x="1341221" y="4142686"/>
              <a:ext cx="4416491" cy="1105797"/>
            </a:xfrm>
            <a:prstGeom prst="round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C.</a:t>
              </a:r>
              <a:r>
                <a:rPr lang="zh-TW" altLang="en-US" sz="3600" b="1" dirty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不用報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繳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4" name="答案B">
            <a:extLst>
              <a:ext uri="{FF2B5EF4-FFF2-40B4-BE49-F238E27FC236}">
                <a16:creationId xmlns="" xmlns:a16="http://schemas.microsoft.com/office/drawing/2014/main" id="{79A9970E-D7EB-4111-9488-AEF263B943EA}"/>
              </a:ext>
            </a:extLst>
          </p:cNvPr>
          <p:cNvGrpSpPr/>
          <p:nvPr/>
        </p:nvGrpSpPr>
        <p:grpSpPr>
          <a:xfrm>
            <a:off x="5049086" y="3645024"/>
            <a:ext cx="3267330" cy="1171031"/>
            <a:chOff x="1273632" y="4139913"/>
            <a:chExt cx="4494029" cy="1171031"/>
          </a:xfrm>
          <a:solidFill>
            <a:srgbClr val="92D050"/>
          </a:solidFill>
        </p:grpSpPr>
        <p:sp>
          <p:nvSpPr>
            <p:cNvPr id="15" name="答案方框B陰影">
              <a:extLst>
                <a:ext uri="{FF2B5EF4-FFF2-40B4-BE49-F238E27FC236}">
                  <a16:creationId xmlns="" xmlns:a16="http://schemas.microsoft.com/office/drawing/2014/main" id="{32FB42FE-01B8-47D5-B0DF-B25A11EED073}"/>
                </a:ext>
              </a:extLst>
            </p:cNvPr>
            <p:cNvSpPr/>
            <p:nvPr/>
          </p:nvSpPr>
          <p:spPr>
            <a:xfrm>
              <a:off x="1443403" y="4205147"/>
              <a:ext cx="4324258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答案方框B">
              <a:extLst>
                <a:ext uri="{FF2B5EF4-FFF2-40B4-BE49-F238E27FC236}">
                  <a16:creationId xmlns="" xmlns:a16="http://schemas.microsoft.com/office/drawing/2014/main" id="{6214DE20-EED5-4D5D-BAD2-B9F83B820AC0}"/>
                </a:ext>
              </a:extLst>
            </p:cNvPr>
            <p:cNvSpPr/>
            <p:nvPr/>
          </p:nvSpPr>
          <p:spPr>
            <a:xfrm>
              <a:off x="1273632" y="4139913"/>
              <a:ext cx="4416492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B.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購票觀眾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答案A">
            <a:extLst>
              <a:ext uri="{FF2B5EF4-FFF2-40B4-BE49-F238E27FC236}">
                <a16:creationId xmlns="" xmlns:a16="http://schemas.microsoft.com/office/drawing/2014/main" id="{D038E48A-D1A6-4517-A681-FDBDF855DCB1}"/>
              </a:ext>
            </a:extLst>
          </p:cNvPr>
          <p:cNvGrpSpPr/>
          <p:nvPr/>
        </p:nvGrpSpPr>
        <p:grpSpPr>
          <a:xfrm>
            <a:off x="1187623" y="3645024"/>
            <a:ext cx="3312369" cy="1171031"/>
            <a:chOff x="1341222" y="4139913"/>
            <a:chExt cx="4416492" cy="1171031"/>
          </a:xfrm>
        </p:grpSpPr>
        <p:sp>
          <p:nvSpPr>
            <p:cNvPr id="9" name="答案方框A陰影">
              <a:extLst>
                <a:ext uri="{FF2B5EF4-FFF2-40B4-BE49-F238E27FC236}">
                  <a16:creationId xmlns="" xmlns:a16="http://schemas.microsoft.com/office/drawing/2014/main" id="{A20A5390-F80C-42EA-9241-68D54532AD02}"/>
                </a:ext>
              </a:extLst>
            </p:cNvPr>
            <p:cNvSpPr/>
            <p:nvPr/>
          </p:nvSpPr>
          <p:spPr>
            <a:xfrm>
              <a:off x="1437235" y="4205147"/>
              <a:ext cx="4320479" cy="1105797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" name="答案方框A">
              <a:extLst>
                <a:ext uri="{FF2B5EF4-FFF2-40B4-BE49-F238E27FC236}">
                  <a16:creationId xmlns="" xmlns:a16="http://schemas.microsoft.com/office/drawing/2014/main" id="{63E70F28-A5F2-44B0-BF40-BFC5432FEB11}"/>
                </a:ext>
              </a:extLst>
            </p:cNvPr>
            <p:cNvSpPr/>
            <p:nvPr/>
          </p:nvSpPr>
          <p:spPr>
            <a:xfrm>
              <a:off x="1341222" y="4139913"/>
              <a:ext cx="4320483" cy="110579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3600" dirty="0" smtClean="0">
                  <a:latin typeface="源流明體 TTF Heavy" panose="02020900000000000000" pitchFamily="18" charset="-120"/>
                  <a:ea typeface="源流明體 TTF Heavy" panose="02020900000000000000" pitchFamily="18" charset="-120"/>
                </a:rPr>
                <a:t>  </a:t>
              </a:r>
              <a:r>
                <a:rPr lang="en-US" altLang="zh-TW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A.</a:t>
              </a:r>
              <a:r>
                <a:rPr lang="zh-TW" altLang="en-US" sz="3600" b="1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rPr>
                <a:t>主辦單位</a:t>
              </a:r>
              <a:endParaRPr lang="zh-TW" altLang="en-US" sz="36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問題">
            <a:extLst>
              <a:ext uri="{FF2B5EF4-FFF2-40B4-BE49-F238E27FC236}">
                <a16:creationId xmlns="" xmlns:a16="http://schemas.microsoft.com/office/drawing/2014/main" id="{4AB234D9-57C6-4200-8DCD-32993BBF652C}"/>
              </a:ext>
            </a:extLst>
          </p:cNvPr>
          <p:cNvGrpSpPr/>
          <p:nvPr/>
        </p:nvGrpSpPr>
        <p:grpSpPr>
          <a:xfrm>
            <a:off x="1024280" y="691118"/>
            <a:ext cx="7409564" cy="2387009"/>
            <a:chOff x="859465" y="1041991"/>
            <a:chExt cx="10473070" cy="2387009"/>
          </a:xfrm>
        </p:grpSpPr>
        <p:sp>
          <p:nvSpPr>
            <p:cNvPr id="5" name="問題框">
              <a:extLst>
                <a:ext uri="{FF2B5EF4-FFF2-40B4-BE49-F238E27FC236}">
                  <a16:creationId xmlns="" xmlns:a16="http://schemas.microsoft.com/office/drawing/2014/main" id="{A4413440-8BE6-4BA0-B8CA-2BA4B1D71E35}"/>
                </a:ext>
              </a:extLst>
            </p:cNvPr>
            <p:cNvSpPr/>
            <p:nvPr/>
          </p:nvSpPr>
          <p:spPr>
            <a:xfrm>
              <a:off x="859465" y="1041991"/>
              <a:ext cx="10473070" cy="2387009"/>
            </a:xfrm>
            <a:prstGeom prst="roundRect">
              <a:avLst/>
            </a:prstGeom>
            <a:solidFill>
              <a:srgbClr val="00B050"/>
            </a:solidFill>
            <a:ln w="76200"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問題文字">
              <a:extLst>
                <a:ext uri="{FF2B5EF4-FFF2-40B4-BE49-F238E27FC236}">
                  <a16:creationId xmlns="" xmlns:a16="http://schemas.microsoft.com/office/drawing/2014/main" id="{B5C4E212-6EA8-4608-886A-4B00D039B4F6}"/>
                </a:ext>
              </a:extLst>
            </p:cNvPr>
            <p:cNvSpPr txBox="1"/>
            <p:nvPr/>
          </p:nvSpPr>
          <p:spPr>
            <a:xfrm>
              <a:off x="1151400" y="1257034"/>
              <a:ext cx="9893795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請問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：</a:t>
              </a:r>
              <a:endParaRPr lang="en-US" altLang="zh-TW" sz="4000" b="1" dirty="0">
                <a:solidFill>
                  <a:schemeClr val="bg1">
                    <a:lumMod val="9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舉辦</a:t>
              </a:r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售票音樂</a:t>
              </a:r>
              <a:r>
                <a:rPr lang="zh-TW" altLang="en-US" sz="4000" b="1" dirty="0" smtClean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演奏會時，誰應負責報繳娛樂</a:t>
              </a:r>
              <a:r>
                <a:rPr lang="zh-TW" altLang="en-US" sz="4000" b="1" dirty="0">
                  <a:solidFill>
                    <a:schemeClr val="bg1">
                      <a:lumMod val="9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稅？</a:t>
              </a:r>
            </a:p>
          </p:txBody>
        </p:sp>
      </p:grpSp>
      <p:sp>
        <p:nvSpPr>
          <p:cNvPr id="32" name="正確答案">
            <a:extLst>
              <a:ext uri="{FF2B5EF4-FFF2-40B4-BE49-F238E27FC236}">
                <a16:creationId xmlns="" xmlns:a16="http://schemas.microsoft.com/office/drawing/2014/main" id="{9B19E6A0-D525-494D-8414-D32F89F50709}"/>
              </a:ext>
            </a:extLst>
          </p:cNvPr>
          <p:cNvSpPr/>
          <p:nvPr/>
        </p:nvSpPr>
        <p:spPr>
          <a:xfrm>
            <a:off x="1259630" y="4005064"/>
            <a:ext cx="504058" cy="479374"/>
          </a:xfrm>
          <a:prstGeom prst="donut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2"/>
              </a:solidFill>
            </a:endParaRPr>
          </a:p>
        </p:txBody>
      </p:sp>
      <p:sp>
        <p:nvSpPr>
          <p:cNvPr id="33" name="錯誤答案01">
            <a:extLst>
              <a:ext uri="{FF2B5EF4-FFF2-40B4-BE49-F238E27FC236}">
                <a16:creationId xmlns="" xmlns:a16="http://schemas.microsoft.com/office/drawing/2014/main" id="{CF012C6A-5D41-4FFB-96E0-3B0C45E5B68C}"/>
              </a:ext>
            </a:extLst>
          </p:cNvPr>
          <p:cNvSpPr/>
          <p:nvPr/>
        </p:nvSpPr>
        <p:spPr>
          <a:xfrm rot="16200000">
            <a:off x="5008593" y="3912919"/>
            <a:ext cx="695397" cy="591657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錯誤答案02">
            <a:extLst>
              <a:ext uri="{FF2B5EF4-FFF2-40B4-BE49-F238E27FC236}">
                <a16:creationId xmlns="" xmlns:a16="http://schemas.microsoft.com/office/drawing/2014/main" id="{DB186249-51CD-4749-BD56-A4A3A426CB69}"/>
              </a:ext>
            </a:extLst>
          </p:cNvPr>
          <p:cNvSpPr/>
          <p:nvPr/>
        </p:nvSpPr>
        <p:spPr>
          <a:xfrm rot="16200000">
            <a:off x="1214622" y="5274210"/>
            <a:ext cx="666083" cy="576064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錯誤答案03">
            <a:extLst>
              <a:ext uri="{FF2B5EF4-FFF2-40B4-BE49-F238E27FC236}">
                <a16:creationId xmlns="" xmlns:a16="http://schemas.microsoft.com/office/drawing/2014/main" id="{2439EE80-2B85-4248-BEC4-63F4A63288BE}"/>
              </a:ext>
            </a:extLst>
          </p:cNvPr>
          <p:cNvSpPr/>
          <p:nvPr/>
        </p:nvSpPr>
        <p:spPr>
          <a:xfrm rot="16200000">
            <a:off x="5085856" y="5257013"/>
            <a:ext cx="666084" cy="61045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ln>
            <a:solidFill>
              <a:srgbClr val="FFFFFF"/>
            </a:solidFill>
          </a:ln>
        </p:spPr>
        <p:txBody>
          <a:bodyPr/>
          <a:lstStyle/>
          <a:p>
            <a:fld id="{FEE99302-F874-4D9F-8C66-3F9B5040E6C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820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演出前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7704856" cy="448200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: 圓角 14">
            <a:extLst>
              <a:ext uri="{FF2B5EF4-FFF2-40B4-BE49-F238E27FC236}">
                <a16:creationId xmlns="" xmlns:a16="http://schemas.microsoft.com/office/drawing/2014/main" id="{24C70C76-AF46-4477-B347-D22C4E0AA544}"/>
              </a:ext>
            </a:extLst>
          </p:cNvPr>
          <p:cNvSpPr/>
          <p:nvPr/>
        </p:nvSpPr>
        <p:spPr>
          <a:xfrm>
            <a:off x="3779912" y="4581128"/>
            <a:ext cx="576062" cy="240775"/>
          </a:xfrm>
          <a:prstGeom prst="roundRect">
            <a:avLst/>
          </a:prstGeom>
          <a:solidFill>
            <a:srgbClr val="FF66FF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無價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="" xmlns:a16="http://schemas.microsoft.com/office/drawing/2014/main" id="{F5F95865-3B27-4BED-B285-973FC2758348}"/>
              </a:ext>
            </a:extLst>
          </p:cNvPr>
          <p:cNvSpPr/>
          <p:nvPr/>
        </p:nvSpPr>
        <p:spPr>
          <a:xfrm>
            <a:off x="4572000" y="5492481"/>
            <a:ext cx="576062" cy="240775"/>
          </a:xfrm>
          <a:prstGeom prst="roundRect">
            <a:avLst/>
          </a:prstGeom>
          <a:solidFill>
            <a:srgbClr val="FF66FF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備查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="" xmlns:a16="http://schemas.microsoft.com/office/drawing/2014/main" id="{0F160FF4-26FF-4C1D-A52F-11A74DAC2BF9}"/>
              </a:ext>
            </a:extLst>
          </p:cNvPr>
          <p:cNvSpPr/>
          <p:nvPr/>
        </p:nvSpPr>
        <p:spPr>
          <a:xfrm>
            <a:off x="4139952" y="3620273"/>
            <a:ext cx="576062" cy="240775"/>
          </a:xfrm>
          <a:prstGeom prst="roundRect">
            <a:avLst/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有價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="" xmlns:a16="http://schemas.microsoft.com/office/drawing/2014/main" id="{4EBB93A7-24A8-4067-AB1D-0F033D133468}"/>
              </a:ext>
            </a:extLst>
          </p:cNvPr>
          <p:cNvSpPr/>
          <p:nvPr/>
        </p:nvSpPr>
        <p:spPr>
          <a:xfrm>
            <a:off x="6300192" y="3717032"/>
            <a:ext cx="576064" cy="504056"/>
          </a:xfrm>
          <a:prstGeom prst="roundRect">
            <a:avLst/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納稅保證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="" xmlns:a16="http://schemas.microsoft.com/office/drawing/2014/main" id="{FEFE0953-E06B-411D-8804-847DE5C4F417}"/>
              </a:ext>
            </a:extLst>
          </p:cNvPr>
          <p:cNvSpPr/>
          <p:nvPr/>
        </p:nvSpPr>
        <p:spPr>
          <a:xfrm>
            <a:off x="7668345" y="3717032"/>
            <a:ext cx="576063" cy="504056"/>
          </a:xfrm>
          <a:prstGeom prst="roundRect">
            <a:avLst/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票券驗印</a:t>
            </a:r>
          </a:p>
        </p:txBody>
      </p:sp>
      <p:sp>
        <p:nvSpPr>
          <p:cNvPr id="13" name="矩形: 圓角 14">
            <a:extLst>
              <a:ext uri="{FF2B5EF4-FFF2-40B4-BE49-F238E27FC236}">
                <a16:creationId xmlns="" xmlns:a16="http://schemas.microsoft.com/office/drawing/2014/main" id="{24C70C76-AF46-4477-B347-D22C4E0AA544}"/>
              </a:ext>
            </a:extLst>
          </p:cNvPr>
          <p:cNvSpPr/>
          <p:nvPr/>
        </p:nvSpPr>
        <p:spPr>
          <a:xfrm>
            <a:off x="2195736" y="1340768"/>
            <a:ext cx="4824536" cy="648072"/>
          </a:xfrm>
          <a:prstGeom prst="roundRect">
            <a:avLst/>
          </a:prstGeom>
          <a:solidFill>
            <a:srgbClr val="00B050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娛樂稅</a:t>
            </a:r>
            <a:r>
              <a:rPr lang="zh-TW" altLang="en-US" sz="28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臨時公演申請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流程圖</a:t>
            </a:r>
          </a:p>
        </p:txBody>
      </p:sp>
    </p:spTree>
    <p:extLst>
      <p:ext uri="{BB962C8B-B14F-4D97-AF65-F5344CB8AC3E}">
        <p14:creationId xmlns:p14="http://schemas.microsoft.com/office/powerpoint/2010/main" val="326019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3851734"/>
              </p:ext>
            </p:extLst>
          </p:nvPr>
        </p:nvGraphicFramePr>
        <p:xfrm>
          <a:off x="683568" y="1340768"/>
          <a:ext cx="7848872" cy="3105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701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娛樂稅代徵人</a:t>
                      </a:r>
                      <a:r>
                        <a:rPr lang="zh-TW" altLang="en-US" sz="2800" u="none" dirty="0">
                          <a:solidFill>
                            <a:srgbClr val="FFC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申請舉辦臨時性娛樂活動</a:t>
                      </a:r>
                      <a:r>
                        <a:rPr lang="zh-TW" altLang="en-US" sz="2800" u="non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應檢附</a:t>
                      </a:r>
                      <a:endParaRPr lang="en-US" altLang="zh-TW" sz="2800" u="none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臨時公演申請書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負責人身分證影本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申請單位登記證明文件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票券及樣張正本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7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</a:t>
                      </a:r>
                      <a:r>
                        <a:rPr lang="zh-TW" altLang="en-US" sz="2200" b="0" dirty="0">
                          <a:solidFill>
                            <a:schemeClr val="tx2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繳納保證金或填寫代徵娛樂稅保證書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E02C8F-C7FA-44FA-8CF3-7562D098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99302-F874-4D9F-8C66-3F9B5040E6C6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19" name="五邊形 18"/>
          <p:cNvSpPr/>
          <p:nvPr/>
        </p:nvSpPr>
        <p:spPr>
          <a:xfrm>
            <a:off x="0" y="421165"/>
            <a:ext cx="1584176" cy="6008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TextBox 22">
            <a:extLst>
              <a:ext uri="{FF2B5EF4-FFF2-40B4-BE49-F238E27FC236}">
                <a16:creationId xmlns="" xmlns:a16="http://schemas.microsoft.com/office/drawing/2014/main" id="{B1EBFBCA-107E-41D7-99FC-A8B3D7936C09}"/>
              </a:ext>
            </a:extLst>
          </p:cNvPr>
          <p:cNvSpPr txBox="1"/>
          <p:nvPr/>
        </p:nvSpPr>
        <p:spPr>
          <a:xfrm>
            <a:off x="-144016" y="420312"/>
            <a:ext cx="1691680" cy="537058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cs typeface="Meiryo" pitchFamily="34" charset="-128"/>
              </a:rPr>
              <a:t>申報程序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  <a:cs typeface="Meiryo" pitchFamily="34" charset="-128"/>
            </a:endParaRPr>
          </a:p>
        </p:txBody>
      </p:sp>
      <p:sp>
        <p:nvSpPr>
          <p:cNvPr id="16" name="標題 1"/>
          <p:cNvSpPr txBox="1">
            <a:spLocks/>
          </p:cNvSpPr>
          <p:nvPr/>
        </p:nvSpPr>
        <p:spPr>
          <a:xfrm>
            <a:off x="3347864" y="332656"/>
            <a:ext cx="2448272" cy="79208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400" b="1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演出前</a:t>
            </a:r>
          </a:p>
        </p:txBody>
      </p:sp>
    </p:spTree>
    <p:extLst>
      <p:ext uri="{BB962C8B-B14F-4D97-AF65-F5344CB8AC3E}">
        <p14:creationId xmlns:p14="http://schemas.microsoft.com/office/powerpoint/2010/main" val="355178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角度">
  <a:themeElements>
    <a:clrScheme name="角度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角度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角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22134</TotalTime>
  <Words>1947</Words>
  <Application>Microsoft Office PowerPoint</Application>
  <PresentationFormat>如螢幕大小 (4:3)</PresentationFormat>
  <Paragraphs>341</Paragraphs>
  <Slides>28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角度</vt:lpstr>
      <vt:lpstr>娛樂稅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娛樂稅臨時公演</dc:title>
  <dc:creator>吳信宏</dc:creator>
  <cp:lastModifiedBy>User</cp:lastModifiedBy>
  <cp:revision>1069</cp:revision>
  <cp:lastPrinted>2023-03-31T09:16:47Z</cp:lastPrinted>
  <dcterms:created xsi:type="dcterms:W3CDTF">2017-08-10T07:46:32Z</dcterms:created>
  <dcterms:modified xsi:type="dcterms:W3CDTF">2025-02-27T23:58:08Z</dcterms:modified>
</cp:coreProperties>
</file>